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5"/>
    <p:restoredTop sz="94691"/>
  </p:normalViewPr>
  <p:slideViewPr>
    <p:cSldViewPr snapToGrid="0" snapToObjects="1" showGuides="1">
      <p:cViewPr>
        <p:scale>
          <a:sx n="100" d="100"/>
          <a:sy n="100" d="100"/>
        </p:scale>
        <p:origin x="-600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67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3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35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6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8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3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4605-3F81-FE49-868A-94149477E081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CC53-66C8-8E4B-9D67-D0BF6557E5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33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819422"/>
            <a:ext cx="4944020" cy="535277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5573" y="2318253"/>
            <a:ext cx="6714227" cy="2453259"/>
            <a:chOff x="0" y="95251"/>
            <a:chExt cx="13428455" cy="4906517"/>
          </a:xfrm>
        </p:grpSpPr>
        <p:sp>
          <p:nvSpPr>
            <p:cNvPr id="4" name="AutoShape 4"/>
            <p:cNvSpPr/>
            <p:nvPr/>
          </p:nvSpPr>
          <p:spPr>
            <a:xfrm>
              <a:off x="0" y="4825970"/>
              <a:ext cx="13428455" cy="175798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1"/>
              <a:ext cx="13428455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47"/>
                </a:lnSpc>
              </a:pPr>
              <a:r>
                <a:rPr lang="en-US" sz="5334">
                  <a:solidFill>
                    <a:srgbClr val="737373"/>
                  </a:solidFill>
                  <a:latin typeface="Bicubik"/>
                </a:rPr>
                <a:t>DEJEUNER THEMATIQUE SOFIVE EVENT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5845355"/>
            <a:ext cx="5081994" cy="359073"/>
            <a:chOff x="0" y="-57149"/>
            <a:chExt cx="10163988" cy="71814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453"/>
              <a:ext cx="274167" cy="54763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320800" y="-57149"/>
              <a:ext cx="8843188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737373"/>
                  </a:solidFill>
                  <a:latin typeface="Anonymous Pro Bold"/>
                </a:rPr>
                <a:t>GOLF DE MONT GRIFFON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774973"/>
            <a:ext cx="442159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149">
                <a:solidFill>
                  <a:srgbClr val="737373"/>
                </a:solidFill>
                <a:latin typeface="Anonymous Pro Bold"/>
              </a:rPr>
              <a:t>PROJET 5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11" name="AutoShape 11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01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46200" y="6134100"/>
            <a:ext cx="442159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600" spc="128">
                <a:solidFill>
                  <a:srgbClr val="737373"/>
                </a:solidFill>
                <a:latin typeface="Anonymous Pro Bold"/>
              </a:rPr>
              <a:t>MARDI 10 MARS 11H30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14421" y="-3040277"/>
            <a:ext cx="13808021" cy="149496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4" name="AutoShape 4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10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8" name="AutoShape 8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III. LA DEMANDE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2837" y="1698869"/>
            <a:ext cx="137083" cy="2738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26019" r="26019"/>
          <a:stretch>
            <a:fillRect/>
          </a:stretch>
        </p:blipFill>
        <p:spPr>
          <a:xfrm>
            <a:off x="6985605" y="726193"/>
            <a:ext cx="3752426" cy="54056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753" y="4940523"/>
            <a:ext cx="137083" cy="2738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753" y="2811865"/>
            <a:ext cx="137083" cy="27381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77252" y="1654420"/>
            <a:ext cx="315159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70" spc="56" dirty="0" smtClean="0">
                <a:solidFill>
                  <a:srgbClr val="737373"/>
                </a:solidFill>
                <a:latin typeface="Bicubik"/>
              </a:rPr>
              <a:t>RECHERCHE DE </a:t>
            </a:r>
            <a:r>
              <a:rPr lang="en-US" sz="1867" spc="56" dirty="0" err="1" smtClean="0">
                <a:solidFill>
                  <a:srgbClr val="737373"/>
                </a:solidFill>
                <a:latin typeface="Bicubik"/>
              </a:rPr>
              <a:t>l'AUTOMATISATION</a:t>
            </a:r>
            <a:r>
              <a:rPr lang="en-US" sz="1867" spc="56" dirty="0" smtClean="0">
                <a:solidFill>
                  <a:srgbClr val="737373"/>
                </a:solidFill>
                <a:latin typeface="Bicubik"/>
              </a:rPr>
              <a:t> </a:t>
            </a:r>
            <a:r>
              <a:rPr lang="en-US" sz="1867" spc="56" dirty="0">
                <a:solidFill>
                  <a:srgbClr val="737373"/>
                </a:solidFill>
                <a:latin typeface="Bicubik"/>
              </a:rPr>
              <a:t>DES EVENEMENTS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7252" y="4899995"/>
            <a:ext cx="315159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56">
                <a:solidFill>
                  <a:srgbClr val="737373"/>
                </a:solidFill>
                <a:latin typeface="Bicubik"/>
              </a:rPr>
              <a:t>GAIN DE TEMPS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77252" y="2767415"/>
            <a:ext cx="3151594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56">
                <a:solidFill>
                  <a:srgbClr val="737373"/>
                </a:solidFill>
                <a:latin typeface="Bicubik"/>
              </a:rPr>
              <a:t>MEILLEUR CONTROLE DE TOUS LES ASPECTS LOGISTIQUES ET ORGANISATIONNELS DE L'EVENEMENT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7380" y="-501963"/>
            <a:ext cx="7599957" cy="822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40800" y="0"/>
            <a:ext cx="2565400" cy="6858000"/>
            <a:chOff x="0" y="0"/>
            <a:chExt cx="51308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8745" b="8745"/>
            <a:stretch>
              <a:fillRect/>
            </a:stretch>
          </p:blipFill>
          <p:spPr>
            <a:xfrm>
              <a:off x="0" y="0"/>
              <a:ext cx="5130800" cy="42333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8745" b="8745"/>
            <a:stretch>
              <a:fillRect/>
            </a:stretch>
          </p:blipFill>
          <p:spPr>
            <a:xfrm>
              <a:off x="0" y="4741333"/>
              <a:ext cx="5130800" cy="423333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4227" b="4227"/>
            <a:stretch>
              <a:fillRect/>
            </a:stretch>
          </p:blipFill>
          <p:spPr>
            <a:xfrm>
              <a:off x="0" y="9482667"/>
              <a:ext cx="5130800" cy="4233333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2884" y="2114753"/>
            <a:ext cx="137083" cy="273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2884" y="3612187"/>
            <a:ext cx="137083" cy="2738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2884" y="5109622"/>
            <a:ext cx="137083" cy="27381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11" name="AutoShape 11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III. LA DEMANDE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18986" y="2081417"/>
            <a:ext cx="6275794" cy="1503760"/>
            <a:chOff x="0" y="-66675"/>
            <a:chExt cx="12551588" cy="300752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25515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 dirty="0">
                  <a:solidFill>
                    <a:srgbClr val="F29200"/>
                  </a:solidFill>
                  <a:latin typeface="Bicubik"/>
                </a:rPr>
                <a:t>40% ENTREPRISES UTILISENT UN LOGICIEL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43156"/>
              <a:ext cx="125515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325292"/>
              <a:ext cx="125515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18986" y="3578851"/>
            <a:ext cx="6275794" cy="1503760"/>
            <a:chOff x="0" y="-66675"/>
            <a:chExt cx="12551588" cy="300752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12551588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F29200"/>
                  </a:solidFill>
                  <a:latin typeface="Bicubik"/>
                </a:rPr>
                <a:t>67% DES ENTREPRISES SENSIBLES RAPPORT/PRIX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543156"/>
              <a:ext cx="125515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325292"/>
              <a:ext cx="125515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18986" y="5076285"/>
            <a:ext cx="6275794" cy="1503760"/>
            <a:chOff x="0" y="-66675"/>
            <a:chExt cx="12551588" cy="300752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66675"/>
              <a:ext cx="12551588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F29200"/>
                  </a:solidFill>
                  <a:latin typeface="Bicubik"/>
                </a:rPr>
                <a:t>58% DES ORGANISATEURS UTILISENT LES MÉDIAS SOCIAUX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543156"/>
              <a:ext cx="125515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325292"/>
              <a:ext cx="125515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0199" y="766509"/>
            <a:ext cx="505601" cy="5405691"/>
            <a:chOff x="0" y="0"/>
            <a:chExt cx="1011203" cy="10811383"/>
          </a:xfrm>
        </p:grpSpPr>
        <p:sp>
          <p:nvSpPr>
            <p:cNvPr id="26" name="AutoShape 26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11</a:t>
              </a:r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12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04850"/>
            <a:ext cx="5410200" cy="596970"/>
            <a:chOff x="0" y="38100"/>
            <a:chExt cx="10820400" cy="1193940"/>
          </a:xfrm>
        </p:grpSpPr>
        <p:sp>
          <p:nvSpPr>
            <p:cNvPr id="7" name="AutoShape 7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"/>
                </a:rPr>
                <a:t>PERSONNA B2B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971" y="1549400"/>
            <a:ext cx="137083" cy="27381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928406" y="1516063"/>
            <a:ext cx="3748494" cy="1308162"/>
            <a:chOff x="0" y="-66675"/>
            <a:chExt cx="7496988" cy="261632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74969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  <a:spcBef>
                  <a:spcPct val="0"/>
                </a:spcBef>
              </a:pPr>
              <a:r>
                <a:rPr lang="en-US" sz="2133" spc="64">
                  <a:solidFill>
                    <a:srgbClr val="737373"/>
                  </a:solidFill>
                  <a:latin typeface="Bicubik"/>
                </a:rPr>
                <a:t>NOEMIE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13359"/>
              <a:ext cx="7496988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</a:pPr>
              <a:r>
                <a:rPr lang="en-US" sz="1999" spc="-59">
                  <a:solidFill>
                    <a:srgbClr val="737373"/>
                  </a:solidFill>
                  <a:latin typeface="Anonymous Pro"/>
                </a:rPr>
                <a:t>45 ans</a:t>
              </a:r>
            </a:p>
            <a:p>
              <a:pPr>
                <a:lnSpc>
                  <a:spcPts val="2798"/>
                </a:lnSpc>
                <a:spcBef>
                  <a:spcPct val="0"/>
                </a:spcBef>
              </a:pPr>
              <a:r>
                <a:rPr lang="en-US" sz="1999" spc="-59">
                  <a:solidFill>
                    <a:srgbClr val="737373"/>
                  </a:solidFill>
                  <a:latin typeface="Anonymous Pro"/>
                </a:rPr>
                <a:t>Secrétaire de direction PME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t="2011" b="2011"/>
          <a:stretch>
            <a:fillRect/>
          </a:stretch>
        </p:blipFill>
        <p:spPr>
          <a:xfrm>
            <a:off x="6985605" y="726193"/>
            <a:ext cx="3752426" cy="54056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3741" r="1914" b="6962"/>
          <a:stretch>
            <a:fillRect/>
          </a:stretch>
        </p:blipFill>
        <p:spPr>
          <a:xfrm>
            <a:off x="6985605" y="685800"/>
            <a:ext cx="3752426" cy="55541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28406" y="2988896"/>
            <a:ext cx="4789894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48">
                <a:solidFill>
                  <a:srgbClr val="737373"/>
                </a:solidFill>
                <a:latin typeface="Bicubik"/>
              </a:rPr>
              <a:t>motivations:</a:t>
            </a:r>
          </a:p>
          <a:p>
            <a:pPr>
              <a:lnSpc>
                <a:spcPts val="2239"/>
              </a:lnSpc>
            </a:pPr>
            <a:r>
              <a:rPr lang="en-US" sz="1600" spc="48">
                <a:solidFill>
                  <a:srgbClr val="737373"/>
                </a:solidFill>
                <a:latin typeface="Anonymous Pro"/>
              </a:rPr>
              <a:t>L’une de sa problématique est de gérer les inscriptions et de travailler au bon déroulement de l'évènement.</a:t>
            </a:r>
          </a:p>
          <a:p>
            <a:pPr>
              <a:lnSpc>
                <a:spcPts val="2239"/>
              </a:lnSpc>
            </a:pPr>
            <a:r>
              <a:rPr lang="en-US" sz="1600" spc="48">
                <a:solidFill>
                  <a:srgbClr val="737373"/>
                </a:solidFill>
                <a:latin typeface="Anonymous Pro"/>
              </a:rPr>
              <a:t>L’organisation d'un évènement lui demande beaucoup de temps et de ressources.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600" spc="48">
                <a:solidFill>
                  <a:srgbClr val="737373"/>
                </a:solidFill>
                <a:latin typeface="Anonymous Pro"/>
              </a:rPr>
              <a:t>Recherche une solution tout en un automatisant les tâches chronophages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28406" y="5610766"/>
            <a:ext cx="478989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spc="48" dirty="0">
                <a:solidFill>
                  <a:srgbClr val="737373"/>
                </a:solidFill>
                <a:latin typeface="Bicubik"/>
              </a:rPr>
              <a:t>FREINS:</a:t>
            </a:r>
          </a:p>
          <a:p>
            <a:pPr>
              <a:lnSpc>
                <a:spcPts val="2239"/>
              </a:lnSpc>
            </a:pP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Outil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compliqué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à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prendre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en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main et </a:t>
            </a:r>
            <a:r>
              <a:rPr lang="en-US" sz="1600" spc="48" dirty="0" smtClean="0">
                <a:solidFill>
                  <a:srgbClr val="737373"/>
                </a:solidFill>
                <a:latin typeface="Anonymous Pro"/>
              </a:rPr>
              <a:t>non 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polyvalent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600" spc="48" dirty="0" err="1">
                <a:solidFill>
                  <a:srgbClr val="737373"/>
                </a:solidFill>
                <a:latin typeface="Anonymous Pro"/>
              </a:rPr>
              <a:t>Aucune</a:t>
            </a:r>
            <a:r>
              <a:rPr lang="en-US" sz="1600" spc="48" dirty="0">
                <a:solidFill>
                  <a:srgbClr val="737373"/>
                </a:solidFill>
                <a:latin typeface="Anonymous Pro"/>
              </a:rPr>
              <a:t>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13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81700" y="536576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IV. SMART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267" y="2103497"/>
            <a:ext cx="5296097" cy="302539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276209" y="2065396"/>
            <a:ext cx="4421594" cy="2385738"/>
            <a:chOff x="0" y="-76200"/>
            <a:chExt cx="8843188" cy="477147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84318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61030"/>
              <a:ext cx="8843188" cy="3334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Vendre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50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plateformes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évènements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d'ici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Mai 2020 suite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l'invitation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de clients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privilégiés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</a:t>
              </a:r>
              <a:endParaRPr lang="en-US" sz="1867" spc="-56" dirty="0" smtClean="0">
                <a:solidFill>
                  <a:srgbClr val="737373"/>
                </a:solidFill>
                <a:latin typeface="Anonymous Pro"/>
              </a:endParaRPr>
            </a:p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1867" spc="-56" dirty="0" err="1" smtClean="0">
                  <a:solidFill>
                    <a:srgbClr val="737373"/>
                  </a:solidFill>
                  <a:latin typeface="Anonymous Pro"/>
                </a:rPr>
                <a:t>autour</a:t>
              </a:r>
              <a:r>
                <a:rPr lang="en-US" sz="1867" spc="-56" dirty="0" smtClean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d'un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déjeuner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au golf de Mont Griffon </a:t>
              </a:r>
              <a:r>
                <a:rPr lang="en-US" sz="1867" spc="-56" dirty="0" smtClean="0">
                  <a:solidFill>
                    <a:srgbClr val="737373"/>
                  </a:solidFill>
                  <a:latin typeface="Anonymous Pro"/>
                </a:rPr>
                <a:t>pour le </a:t>
              </a:r>
              <a:r>
                <a:rPr lang="en-US" sz="1867" spc="-56" dirty="0" err="1">
                  <a:solidFill>
                    <a:srgbClr val="737373"/>
                  </a:solidFill>
                  <a:latin typeface="Anonymous Pro"/>
                </a:rPr>
                <a:t>lancement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 de la nouvelle marque </a:t>
              </a:r>
              <a:endParaRPr lang="en-US" sz="1867" spc="-56" dirty="0" smtClean="0">
                <a:solidFill>
                  <a:srgbClr val="737373"/>
                </a:solidFill>
                <a:latin typeface="Anonymous Pro"/>
              </a:endParaRPr>
            </a:p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1867" spc="-56" dirty="0" err="1" smtClean="0">
                  <a:solidFill>
                    <a:srgbClr val="737373"/>
                  </a:solidFill>
                  <a:latin typeface="Anonymous Pro"/>
                </a:rPr>
                <a:t>Sofive</a:t>
              </a:r>
              <a:r>
                <a:rPr lang="en-US" sz="1867" spc="-56" dirty="0" smtClean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Event </a:t>
              </a:r>
              <a:r>
                <a:rPr lang="en-US" sz="1867" spc="-56" dirty="0" err="1" smtClean="0">
                  <a:solidFill>
                    <a:srgbClr val="737373"/>
                  </a:solidFill>
                  <a:latin typeface="Anonymous Pro"/>
                </a:rPr>
                <a:t>en</a:t>
              </a:r>
              <a:r>
                <a:rPr lang="en-US" sz="1867" spc="-56" dirty="0" smtClean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867" spc="-56" dirty="0">
                  <a:solidFill>
                    <a:srgbClr val="737373"/>
                  </a:solidFill>
                  <a:latin typeface="Anonymous Pro"/>
                </a:rPr>
                <a:t>Mars 2020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45276" y="991565"/>
            <a:ext cx="3777347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Cet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évènement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a pour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objectif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d'offrir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un élan de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popularité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à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Sofive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Event et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démontrer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smtClean="0">
                <a:solidFill>
                  <a:srgbClr val="737373"/>
                </a:solidFill>
                <a:latin typeface="Anonymous Pro"/>
              </a:rPr>
              <a:t>le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dynamisme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de la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société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.</a:t>
            </a: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Promouvoir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l'image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de marque.</a:t>
            </a: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Entretenir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la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viralité</a:t>
            </a:r>
            <a:endParaRPr lang="en-US" sz="1867" spc="-56" dirty="0">
              <a:solidFill>
                <a:srgbClr val="737373"/>
              </a:solidFill>
              <a:latin typeface="Anonymous Pro"/>
            </a:endParaRP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Communiquer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sur le nouveau </a:t>
            </a: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produit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.</a:t>
            </a: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56" dirty="0" err="1">
                <a:solidFill>
                  <a:srgbClr val="737373"/>
                </a:solidFill>
                <a:latin typeface="Anonymous Pro"/>
              </a:rPr>
              <a:t>Acquérir</a:t>
            </a:r>
            <a:r>
              <a:rPr lang="en-US" sz="1867" spc="-56" dirty="0">
                <a:solidFill>
                  <a:srgbClr val="737373"/>
                </a:solidFill>
                <a:latin typeface="Anonymous Pro"/>
              </a:rPr>
              <a:t> de nouveaux clients B2B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3000" y="766509"/>
            <a:ext cx="505601" cy="5405691"/>
            <a:chOff x="0" y="0"/>
            <a:chExt cx="1011203" cy="10811383"/>
          </a:xfrm>
        </p:grpSpPr>
        <p:sp>
          <p:nvSpPr>
            <p:cNvPr id="4" name="AutoShape 4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14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8601" y="704850"/>
            <a:ext cx="5410200" cy="596970"/>
            <a:chOff x="0" y="38100"/>
            <a:chExt cx="10820400" cy="1193940"/>
          </a:xfrm>
        </p:grpSpPr>
        <p:sp>
          <p:nvSpPr>
            <p:cNvPr id="8" name="AutoShape 8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 Bold"/>
                </a:rPr>
                <a:t>OBJECTIFS STRATEGIQUES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7296" y="1727891"/>
            <a:ext cx="5452810" cy="4179088"/>
            <a:chOff x="0" y="-47625"/>
            <a:chExt cx="10905621" cy="8358177"/>
          </a:xfrm>
        </p:grpSpPr>
        <p:sp>
          <p:nvSpPr>
            <p:cNvPr id="11" name="TextBox 11"/>
            <p:cNvSpPr txBox="1"/>
            <p:nvPr/>
          </p:nvSpPr>
          <p:spPr>
            <a:xfrm rot="18900000">
              <a:off x="3195754" y="7607542"/>
              <a:ext cx="2051072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Janvier 2020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8900000">
              <a:off x="5378174" y="7431486"/>
              <a:ext cx="1553114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avril 2020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8900000">
              <a:off x="6251709" y="7797592"/>
              <a:ext cx="2588616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septembre 2020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18900000">
              <a:off x="8094033" y="7762410"/>
              <a:ext cx="2489106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décembre 2020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3991306" y="213419"/>
              <a:ext cx="6914315" cy="6728859"/>
              <a:chOff x="0" y="0"/>
              <a:chExt cx="10051602" cy="97819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6350"/>
                <a:ext cx="10051603" cy="9794697"/>
              </a:xfrm>
              <a:custGeom>
                <a:avLst/>
                <a:gdLst/>
                <a:ahLst/>
                <a:cxnLst/>
                <a:rect l="l" t="t" r="r" b="b"/>
                <a:pathLst>
                  <a:path w="10051603" h="9794697">
                    <a:moveTo>
                      <a:pt x="0" y="0"/>
                    </a:moveTo>
                    <a:lnTo>
                      <a:pt x="10051603" y="0"/>
                    </a:lnTo>
                    <a:lnTo>
                      <a:pt x="10051603" y="12700"/>
                    </a:lnTo>
                    <a:lnTo>
                      <a:pt x="0" y="12700"/>
                    </a:lnTo>
                    <a:close/>
                    <a:moveTo>
                      <a:pt x="0" y="3260666"/>
                    </a:moveTo>
                    <a:lnTo>
                      <a:pt x="10051603" y="3260666"/>
                    </a:lnTo>
                    <a:lnTo>
                      <a:pt x="10051603" y="3273366"/>
                    </a:lnTo>
                    <a:lnTo>
                      <a:pt x="0" y="3273366"/>
                    </a:lnTo>
                    <a:close/>
                    <a:moveTo>
                      <a:pt x="0" y="6521331"/>
                    </a:moveTo>
                    <a:lnTo>
                      <a:pt x="10051603" y="6521331"/>
                    </a:lnTo>
                    <a:lnTo>
                      <a:pt x="10051603" y="6534031"/>
                    </a:lnTo>
                    <a:lnTo>
                      <a:pt x="0" y="6534031"/>
                    </a:lnTo>
                    <a:close/>
                    <a:moveTo>
                      <a:pt x="0" y="9781997"/>
                    </a:moveTo>
                    <a:lnTo>
                      <a:pt x="10051603" y="9781997"/>
                    </a:lnTo>
                    <a:lnTo>
                      <a:pt x="10051603" y="9794697"/>
                    </a:lnTo>
                    <a:lnTo>
                      <a:pt x="0" y="9794697"/>
                    </a:lnTo>
                    <a:close/>
                  </a:path>
                </a:pathLst>
              </a:custGeom>
              <a:solidFill>
                <a:srgbClr val="737373">
                  <a:alpha val="24705"/>
                </a:srgbClr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-47625"/>
              <a:ext cx="3991306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150 achats d'évènement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195327"/>
              <a:ext cx="3991306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100 achats d'évènement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9156" y="4438282"/>
              <a:ext cx="3792150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50 achats d'évènement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8448" y="6681234"/>
              <a:ext cx="3592858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</a:pPr>
              <a:r>
                <a:rPr lang="en-US" sz="1399">
                  <a:solidFill>
                    <a:srgbClr val="737373"/>
                  </a:solidFill>
                  <a:latin typeface="Arimo"/>
                </a:rPr>
                <a:t>0 achats d'évènement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3991306" y="213419"/>
              <a:ext cx="6914315" cy="6728859"/>
              <a:chOff x="0" y="0"/>
              <a:chExt cx="10051602" cy="978199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8471381"/>
                <a:ext cx="2387256" cy="1310617"/>
              </a:xfrm>
              <a:custGeom>
                <a:avLst/>
                <a:gdLst/>
                <a:ahLst/>
                <a:cxnLst/>
                <a:rect l="l" t="t" r="r" b="b"/>
                <a:pathLst>
                  <a:path w="2387256" h="1310617">
                    <a:moveTo>
                      <a:pt x="0" y="1310616"/>
                    </a:moveTo>
                    <a:lnTo>
                      <a:pt x="0" y="190980"/>
                    </a:lnTo>
                    <a:cubicBezTo>
                      <a:pt x="0" y="140329"/>
                      <a:pt x="20121" y="91752"/>
                      <a:pt x="55937" y="55936"/>
                    </a:cubicBezTo>
                    <a:cubicBezTo>
                      <a:pt x="91753" y="20121"/>
                      <a:pt x="140329" y="0"/>
                      <a:pt x="190980" y="0"/>
                    </a:cubicBezTo>
                    <a:lnTo>
                      <a:pt x="2196275" y="0"/>
                    </a:lnTo>
                    <a:cubicBezTo>
                      <a:pt x="2246926" y="0"/>
                      <a:pt x="2295503" y="20121"/>
                      <a:pt x="2331319" y="55936"/>
                    </a:cubicBezTo>
                    <a:cubicBezTo>
                      <a:pt x="2367135" y="91752"/>
                      <a:pt x="2387256" y="140329"/>
                      <a:pt x="2387256" y="190980"/>
                    </a:cubicBezTo>
                    <a:lnTo>
                      <a:pt x="2387256" y="1310616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554782" y="7819248"/>
                <a:ext cx="2387256" cy="1962750"/>
              </a:xfrm>
              <a:custGeom>
                <a:avLst/>
                <a:gdLst/>
                <a:ahLst/>
                <a:cxnLst/>
                <a:rect l="l" t="t" r="r" b="b"/>
                <a:pathLst>
                  <a:path w="2387256" h="1962750">
                    <a:moveTo>
                      <a:pt x="0" y="1962749"/>
                    </a:moveTo>
                    <a:lnTo>
                      <a:pt x="0" y="190980"/>
                    </a:lnTo>
                    <a:cubicBezTo>
                      <a:pt x="0" y="140329"/>
                      <a:pt x="20121" y="91752"/>
                      <a:pt x="55937" y="55936"/>
                    </a:cubicBezTo>
                    <a:cubicBezTo>
                      <a:pt x="91753" y="20121"/>
                      <a:pt x="140330" y="0"/>
                      <a:pt x="190981" y="0"/>
                    </a:cubicBezTo>
                    <a:lnTo>
                      <a:pt x="2196275" y="0"/>
                    </a:lnTo>
                    <a:cubicBezTo>
                      <a:pt x="2246926" y="0"/>
                      <a:pt x="2295503" y="20121"/>
                      <a:pt x="2331319" y="55936"/>
                    </a:cubicBezTo>
                    <a:cubicBezTo>
                      <a:pt x="2367135" y="91752"/>
                      <a:pt x="2387256" y="140329"/>
                      <a:pt x="2387256" y="190980"/>
                    </a:cubicBezTo>
                    <a:lnTo>
                      <a:pt x="2387256" y="1962749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109564" y="2602183"/>
                <a:ext cx="2387255" cy="7179815"/>
              </a:xfrm>
              <a:custGeom>
                <a:avLst/>
                <a:gdLst/>
                <a:ahLst/>
                <a:cxnLst/>
                <a:rect l="l" t="t" r="r" b="b"/>
                <a:pathLst>
                  <a:path w="2387255" h="7179815">
                    <a:moveTo>
                      <a:pt x="0" y="7179814"/>
                    </a:moveTo>
                    <a:lnTo>
                      <a:pt x="0" y="190980"/>
                    </a:lnTo>
                    <a:cubicBezTo>
                      <a:pt x="0" y="140329"/>
                      <a:pt x="20122" y="91752"/>
                      <a:pt x="55937" y="55937"/>
                    </a:cubicBezTo>
                    <a:cubicBezTo>
                      <a:pt x="91753" y="20121"/>
                      <a:pt x="140330" y="0"/>
                      <a:pt x="190981" y="0"/>
                    </a:cubicBezTo>
                    <a:lnTo>
                      <a:pt x="2196276" y="0"/>
                    </a:lnTo>
                    <a:cubicBezTo>
                      <a:pt x="2301751" y="0"/>
                      <a:pt x="2387256" y="85505"/>
                      <a:pt x="2387256" y="190980"/>
                    </a:cubicBezTo>
                    <a:lnTo>
                      <a:pt x="2387256" y="7179814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7664347" y="-6350"/>
                <a:ext cx="2387256" cy="9788348"/>
              </a:xfrm>
              <a:custGeom>
                <a:avLst/>
                <a:gdLst/>
                <a:ahLst/>
                <a:cxnLst/>
                <a:rect l="l" t="t" r="r" b="b"/>
                <a:pathLst>
                  <a:path w="2387256" h="9788348">
                    <a:moveTo>
                      <a:pt x="0" y="9788347"/>
                    </a:moveTo>
                    <a:lnTo>
                      <a:pt x="0" y="190980"/>
                    </a:lnTo>
                    <a:cubicBezTo>
                      <a:pt x="0" y="140329"/>
                      <a:pt x="20121" y="91753"/>
                      <a:pt x="55937" y="55937"/>
                    </a:cubicBezTo>
                    <a:cubicBezTo>
                      <a:pt x="91752" y="20121"/>
                      <a:pt x="140329" y="0"/>
                      <a:pt x="190980" y="0"/>
                    </a:cubicBezTo>
                    <a:lnTo>
                      <a:pt x="2196275" y="0"/>
                    </a:lnTo>
                    <a:cubicBezTo>
                      <a:pt x="2246926" y="0"/>
                      <a:pt x="2295503" y="20121"/>
                      <a:pt x="2331319" y="55937"/>
                    </a:cubicBezTo>
                    <a:cubicBezTo>
                      <a:pt x="2367134" y="91753"/>
                      <a:pt x="2387256" y="140329"/>
                      <a:pt x="2387256" y="190980"/>
                    </a:cubicBezTo>
                    <a:lnTo>
                      <a:pt x="2387256" y="9788347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000" y="766509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15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8601" y="704850"/>
            <a:ext cx="5410200" cy="596970"/>
            <a:chOff x="0" y="38100"/>
            <a:chExt cx="10820400" cy="1193940"/>
          </a:xfrm>
        </p:grpSpPr>
        <p:sp>
          <p:nvSpPr>
            <p:cNvPr id="7" name="AutoShape 7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 Bold"/>
                </a:rPr>
                <a:t>OBJECTIFS OPERATIONNELS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6635105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0" name="AutoShape 10"/>
          <p:cNvSpPr/>
          <p:nvPr/>
        </p:nvSpPr>
        <p:spPr>
          <a:xfrm>
            <a:off x="938601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1" name="AutoShape 11"/>
          <p:cNvSpPr/>
          <p:nvPr/>
        </p:nvSpPr>
        <p:spPr>
          <a:xfrm>
            <a:off x="3779558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2" name="AutoShape 12"/>
          <p:cNvSpPr/>
          <p:nvPr/>
        </p:nvSpPr>
        <p:spPr>
          <a:xfrm>
            <a:off x="9406014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grpSp>
        <p:nvGrpSpPr>
          <p:cNvPr id="13" name="Group 13"/>
          <p:cNvGrpSpPr/>
          <p:nvPr/>
        </p:nvGrpSpPr>
        <p:grpSpPr>
          <a:xfrm>
            <a:off x="3940099" y="3333828"/>
            <a:ext cx="2248160" cy="1672386"/>
            <a:chOff x="0" y="86208"/>
            <a:chExt cx="4496320" cy="33447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6208"/>
              <a:ext cx="449632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ACQUISITION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15710" y="1584319"/>
              <a:ext cx="3858544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Récupérer 50 followers sur Linkdlin en moins de 2 mois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95646" y="2422423"/>
            <a:ext cx="2248160" cy="2607401"/>
            <a:chOff x="0" y="86208"/>
            <a:chExt cx="4496320" cy="521480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6208"/>
              <a:ext cx="4496320" cy="128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IMAGE DE MARQUE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5710" y="2223245"/>
              <a:ext cx="3858544" cy="3077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Développer la notoriété positive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Travailler l'e-réputation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Créer de l'engagement vis à vis de la marque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66555" y="3484163"/>
            <a:ext cx="2248160" cy="1672386"/>
            <a:chOff x="0" y="86208"/>
            <a:chExt cx="4496320" cy="334477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86208"/>
              <a:ext cx="449632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SATISFACTION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5710" y="1584319"/>
              <a:ext cx="3858544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Sondage en amont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Call to action via le site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9142" y="3333828"/>
            <a:ext cx="2248160" cy="1672386"/>
            <a:chOff x="0" y="86208"/>
            <a:chExt cx="4496320" cy="334477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86208"/>
              <a:ext cx="449632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FIDELISATION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15710" y="1584319"/>
              <a:ext cx="3858544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Faire découvrir la plateforme à 10 clients fidèles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000" y="766509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16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8601" y="704850"/>
            <a:ext cx="5410200" cy="596970"/>
            <a:chOff x="0" y="38100"/>
            <a:chExt cx="10820400" cy="1193940"/>
          </a:xfrm>
        </p:grpSpPr>
        <p:sp>
          <p:nvSpPr>
            <p:cNvPr id="7" name="AutoShape 7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 Bold"/>
                </a:rPr>
                <a:t>OBJECTIFS OPERATIONNELS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6635105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0" name="AutoShape 10"/>
          <p:cNvSpPr/>
          <p:nvPr/>
        </p:nvSpPr>
        <p:spPr>
          <a:xfrm>
            <a:off x="938601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1" name="AutoShape 11"/>
          <p:cNvSpPr/>
          <p:nvPr/>
        </p:nvSpPr>
        <p:spPr>
          <a:xfrm>
            <a:off x="3779558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12" name="AutoShape 12"/>
          <p:cNvSpPr/>
          <p:nvPr/>
        </p:nvSpPr>
        <p:spPr>
          <a:xfrm>
            <a:off x="9406014" y="2096712"/>
            <a:ext cx="2569243" cy="4075488"/>
          </a:xfrm>
          <a:prstGeom prst="rect">
            <a:avLst/>
          </a:prstGeom>
          <a:solidFill>
            <a:srgbClr val="F3F5F9"/>
          </a:solidFill>
        </p:spPr>
      </p:sp>
      <p:grpSp>
        <p:nvGrpSpPr>
          <p:cNvPr id="13" name="Group 13"/>
          <p:cNvGrpSpPr/>
          <p:nvPr/>
        </p:nvGrpSpPr>
        <p:grpSpPr>
          <a:xfrm>
            <a:off x="3940099" y="2732489"/>
            <a:ext cx="2248160" cy="2595715"/>
            <a:chOff x="0" y="86208"/>
            <a:chExt cx="4496320" cy="519143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6208"/>
              <a:ext cx="449632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CA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15710" y="1584320"/>
              <a:ext cx="3858544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Augmentation des ventes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Performance du site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Taux de conversion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Panier moyen</a:t>
              </a:r>
            </a:p>
            <a:p>
              <a:pPr algn="ctr">
                <a:lnSpc>
                  <a:spcPts val="2400"/>
                </a:lnSpc>
              </a:pPr>
              <a:endParaRPr lang="en-US" sz="1600">
                <a:solidFill>
                  <a:srgbClr val="737373"/>
                </a:solidFill>
                <a:latin typeface="Anonymous Pr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95646" y="2723093"/>
            <a:ext cx="2248160" cy="2915177"/>
            <a:chOff x="0" y="86208"/>
            <a:chExt cx="4496320" cy="583035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6208"/>
              <a:ext cx="4496320" cy="128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NOUVEAUX CLIENTS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5710" y="2223244"/>
              <a:ext cx="3858544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Augmenter la part de nouveaux clients dans le business généré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Taux de nouvelles visites, nouveaux clients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66555" y="2723093"/>
            <a:ext cx="2248160" cy="2607401"/>
            <a:chOff x="0" y="86208"/>
            <a:chExt cx="4496320" cy="521480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86208"/>
              <a:ext cx="4496320" cy="128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REDUCTIONS DES COUTS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5710" y="2223244"/>
              <a:ext cx="385854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Rentabiliser le dispositif digital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Cout par commande,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par client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Animation du site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9142" y="2732489"/>
            <a:ext cx="2248160" cy="2595715"/>
            <a:chOff x="0" y="86208"/>
            <a:chExt cx="4496320" cy="519143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86208"/>
              <a:ext cx="449632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US" sz="2000" spc="124">
                  <a:solidFill>
                    <a:srgbClr val="737373"/>
                  </a:solidFill>
                  <a:latin typeface="Bicubik Bold"/>
                </a:rPr>
                <a:t>NOTORIETE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15710" y="1584320"/>
              <a:ext cx="3858544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Augmenter la visibilité web sur les moteurs de recherche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Positionnement Google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SEO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>
                  <a:solidFill>
                    <a:srgbClr val="737373"/>
                  </a:solidFill>
                  <a:latin typeface="Anonymous Pro"/>
                </a:rPr>
                <a:t>E-mailing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2865152"/>
            <a:ext cx="10820400" cy="6350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3" name="AutoShape 3"/>
          <p:cNvSpPr/>
          <p:nvPr/>
        </p:nvSpPr>
        <p:spPr>
          <a:xfrm>
            <a:off x="832389" y="1891478"/>
            <a:ext cx="863308" cy="834414"/>
          </a:xfrm>
          <a:prstGeom prst="rect">
            <a:avLst/>
          </a:prstGeom>
          <a:solidFill>
            <a:srgbClr val="F29200"/>
          </a:solidFill>
        </p:spPr>
      </p:sp>
      <p:sp>
        <p:nvSpPr>
          <p:cNvPr id="4" name="AutoShape 4"/>
          <p:cNvSpPr/>
          <p:nvPr/>
        </p:nvSpPr>
        <p:spPr>
          <a:xfrm>
            <a:off x="685800" y="1771269"/>
            <a:ext cx="6350" cy="1100233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5" name="AutoShape 5"/>
          <p:cNvSpPr/>
          <p:nvPr/>
        </p:nvSpPr>
        <p:spPr>
          <a:xfrm>
            <a:off x="685800" y="3965384"/>
            <a:ext cx="10820400" cy="6350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6" name="AutoShape 6"/>
          <p:cNvSpPr/>
          <p:nvPr/>
        </p:nvSpPr>
        <p:spPr>
          <a:xfrm>
            <a:off x="10459523" y="2991711"/>
            <a:ext cx="863308" cy="834414"/>
          </a:xfrm>
          <a:prstGeom prst="rect">
            <a:avLst/>
          </a:prstGeom>
          <a:solidFill>
            <a:srgbClr val="737373"/>
          </a:solidFill>
        </p:spPr>
      </p:sp>
      <p:sp>
        <p:nvSpPr>
          <p:cNvPr id="7" name="AutoShape 7"/>
          <p:cNvSpPr/>
          <p:nvPr/>
        </p:nvSpPr>
        <p:spPr>
          <a:xfrm>
            <a:off x="11499850" y="2871502"/>
            <a:ext cx="6350" cy="1100233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8" name="AutoShape 8"/>
          <p:cNvSpPr/>
          <p:nvPr/>
        </p:nvSpPr>
        <p:spPr>
          <a:xfrm>
            <a:off x="685800" y="5065618"/>
            <a:ext cx="10820400" cy="6350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9" name="AutoShape 9"/>
          <p:cNvSpPr/>
          <p:nvPr/>
        </p:nvSpPr>
        <p:spPr>
          <a:xfrm>
            <a:off x="845089" y="4091944"/>
            <a:ext cx="863308" cy="834414"/>
          </a:xfrm>
          <a:prstGeom prst="rect">
            <a:avLst/>
          </a:prstGeom>
          <a:solidFill>
            <a:srgbClr val="737373"/>
          </a:solidFill>
        </p:spPr>
      </p:sp>
      <p:sp>
        <p:nvSpPr>
          <p:cNvPr id="10" name="AutoShape 10"/>
          <p:cNvSpPr/>
          <p:nvPr/>
        </p:nvSpPr>
        <p:spPr>
          <a:xfrm>
            <a:off x="685800" y="3971734"/>
            <a:ext cx="6350" cy="1100233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1" name="AutoShape 11"/>
          <p:cNvSpPr/>
          <p:nvPr/>
        </p:nvSpPr>
        <p:spPr>
          <a:xfrm>
            <a:off x="704850" y="6165850"/>
            <a:ext cx="10820400" cy="6350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2" name="AutoShape 12"/>
          <p:cNvSpPr/>
          <p:nvPr/>
        </p:nvSpPr>
        <p:spPr>
          <a:xfrm>
            <a:off x="10478573" y="5192177"/>
            <a:ext cx="863308" cy="834414"/>
          </a:xfrm>
          <a:prstGeom prst="rect">
            <a:avLst/>
          </a:prstGeom>
          <a:solidFill>
            <a:srgbClr val="F29200"/>
          </a:solidFill>
        </p:spPr>
      </p:sp>
      <p:sp>
        <p:nvSpPr>
          <p:cNvPr id="13" name="AutoShape 13"/>
          <p:cNvSpPr/>
          <p:nvPr/>
        </p:nvSpPr>
        <p:spPr>
          <a:xfrm>
            <a:off x="11518900" y="5071968"/>
            <a:ext cx="6350" cy="1100233"/>
          </a:xfrm>
          <a:prstGeom prst="rect">
            <a:avLst/>
          </a:prstGeom>
          <a:solidFill>
            <a:srgbClr val="191919"/>
          </a:solidFill>
        </p:spPr>
      </p:sp>
      <p:grpSp>
        <p:nvGrpSpPr>
          <p:cNvPr id="14" name="Group 14"/>
          <p:cNvGrpSpPr/>
          <p:nvPr/>
        </p:nvGrpSpPr>
        <p:grpSpPr>
          <a:xfrm>
            <a:off x="1927991" y="1851096"/>
            <a:ext cx="9018197" cy="926102"/>
            <a:chOff x="0" y="-28575"/>
            <a:chExt cx="18036393" cy="185220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46410"/>
              <a:ext cx="18036393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Automatisation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de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l'évènement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-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suivi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des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métrics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sans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avoir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jongler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entre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différentes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interfaces </a:t>
              </a:r>
              <a:r>
                <a:rPr lang="en-US" sz="1400" spc="28" dirty="0" smtClean="0">
                  <a:solidFill>
                    <a:srgbClr val="737373"/>
                  </a:solidFill>
                  <a:latin typeface="Anonymous Pro"/>
                </a:rPr>
                <a:t> </a:t>
              </a:r>
            </a:p>
            <a:p>
              <a:pPr>
                <a:lnSpc>
                  <a:spcPts val="2100"/>
                </a:lnSpc>
              </a:pPr>
              <a:r>
                <a:rPr lang="en-US" sz="1400" spc="28" dirty="0" err="1" smtClean="0">
                  <a:solidFill>
                    <a:srgbClr val="737373"/>
                  </a:solidFill>
                  <a:latin typeface="Anonymous Pro"/>
                </a:rPr>
                <a:t>Personnalisation</a:t>
              </a:r>
              <a:r>
                <a:rPr lang="en-US" sz="1400" spc="28" dirty="0" smtClean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très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poussée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-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Accompagnement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par un chef de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projet</a:t>
              </a:r>
              <a:endParaRPr lang="en-US" sz="1400" spc="28" dirty="0">
                <a:solidFill>
                  <a:srgbClr val="737373"/>
                </a:solidFill>
                <a:latin typeface="Anonymous Pro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03639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6"/>
                </a:lnSpc>
                <a:spcBef>
                  <a:spcPct val="0"/>
                </a:spcBef>
              </a:pPr>
              <a:r>
                <a:rPr lang="en-US" sz="1733" spc="67">
                  <a:solidFill>
                    <a:srgbClr val="737373"/>
                  </a:solidFill>
                  <a:latin typeface="Bicubik Bold"/>
                </a:rPr>
                <a:t>FORCES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2576" y="2977424"/>
            <a:ext cx="9018197" cy="656798"/>
            <a:chOff x="0" y="-28575"/>
            <a:chExt cx="18036393" cy="131359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46412"/>
              <a:ext cx="18036393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400" spc="28">
                  <a:solidFill>
                    <a:srgbClr val="737373"/>
                  </a:solidFill>
                  <a:latin typeface="Anonymous Pro"/>
                </a:rPr>
                <a:t>Manque de notoriété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8036393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6"/>
                </a:lnSpc>
                <a:spcBef>
                  <a:spcPct val="0"/>
                </a:spcBef>
              </a:pPr>
              <a:r>
                <a:rPr lang="en-US" sz="1733" spc="67">
                  <a:solidFill>
                    <a:srgbClr val="737373"/>
                  </a:solidFill>
                  <a:latin typeface="Bicubik Bold"/>
                </a:rPr>
                <a:t>FAIBLESSES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927991" y="4184912"/>
            <a:ext cx="9018197" cy="656798"/>
            <a:chOff x="0" y="-28575"/>
            <a:chExt cx="18036393" cy="131359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746412"/>
              <a:ext cx="18036393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400" spc="28">
                  <a:solidFill>
                    <a:srgbClr val="737373"/>
                  </a:solidFill>
                  <a:latin typeface="Anonymous Pro"/>
                </a:rPr>
                <a:t>Marché en pleine croissance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8036393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6"/>
                </a:lnSpc>
                <a:spcBef>
                  <a:spcPct val="0"/>
                </a:spcBef>
              </a:pPr>
              <a:r>
                <a:rPr lang="en-US" sz="1733" spc="67">
                  <a:solidFill>
                    <a:srgbClr val="737373"/>
                  </a:solidFill>
                  <a:latin typeface="Bicubik Bold"/>
                </a:rPr>
                <a:t>OPPORTUNITES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92576" y="5297845"/>
            <a:ext cx="9018197" cy="656798"/>
            <a:chOff x="0" y="-28575"/>
            <a:chExt cx="18036393" cy="131359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746412"/>
              <a:ext cx="18036393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Forte </a:t>
              </a:r>
              <a:r>
                <a:rPr lang="en-US" sz="1400" spc="28" dirty="0" smtClean="0">
                  <a:solidFill>
                    <a:srgbClr val="737373"/>
                  </a:solidFill>
                  <a:latin typeface="Anonymous Pro"/>
                </a:rPr>
                <a:t>concurrence - </a:t>
              </a:r>
              <a:r>
                <a:rPr lang="en-US" sz="1400" spc="28" dirty="0" err="1" smtClean="0">
                  <a:solidFill>
                    <a:srgbClr val="737373"/>
                  </a:solidFill>
                  <a:latin typeface="Anonymous Pro"/>
                </a:rPr>
                <a:t>Contraintes</a:t>
              </a:r>
              <a:r>
                <a:rPr lang="en-US" sz="1400" spc="28" dirty="0" smtClean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28" dirty="0" err="1">
                  <a:solidFill>
                    <a:srgbClr val="737373"/>
                  </a:solidFill>
                  <a:latin typeface="Anonymous Pro"/>
                </a:rPr>
                <a:t>budgétaires</a:t>
              </a:r>
              <a:r>
                <a:rPr lang="en-US" sz="1400" spc="28" dirty="0">
                  <a:solidFill>
                    <a:srgbClr val="737373"/>
                  </a:solidFill>
                  <a:latin typeface="Anonymous Pro"/>
                </a:rPr>
                <a:t>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8036393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6"/>
                </a:lnSpc>
                <a:spcBef>
                  <a:spcPct val="0"/>
                </a:spcBef>
              </a:pPr>
              <a:r>
                <a:rPr lang="en-US" sz="1733" spc="67">
                  <a:solidFill>
                    <a:srgbClr val="737373"/>
                  </a:solidFill>
                  <a:latin typeface="Bicubik Bold"/>
                </a:rPr>
                <a:t>MENACES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33321" y="2039446"/>
            <a:ext cx="6614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 Bold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60455" y="3139678"/>
            <a:ext cx="6614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 Bold"/>
              </a:rPr>
              <a:t>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6021" y="4239911"/>
            <a:ext cx="6614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 Bold"/>
              </a:rPr>
              <a:t>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79505" y="5340144"/>
            <a:ext cx="6614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 Bold"/>
              </a:rPr>
              <a:t>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0" y="493983"/>
            <a:ext cx="505601" cy="5405691"/>
            <a:chOff x="0" y="0"/>
            <a:chExt cx="1011203" cy="10811383"/>
          </a:xfrm>
        </p:grpSpPr>
        <p:sp>
          <p:nvSpPr>
            <p:cNvPr id="31" name="AutoShape 31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17</a:t>
              </a:r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026889" y="438425"/>
            <a:ext cx="5410200" cy="684743"/>
            <a:chOff x="0" y="57151"/>
            <a:chExt cx="10820400" cy="1369486"/>
          </a:xfrm>
        </p:grpSpPr>
        <p:sp>
          <p:nvSpPr>
            <p:cNvPr id="35" name="AutoShape 35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V. S.W.O.T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891045"/>
            <a:ext cx="5092936" cy="2330136"/>
          </a:xfrm>
          <a:prstGeom prst="rect">
            <a:avLst/>
          </a:prstGeom>
          <a:solidFill>
            <a:srgbClr val="77777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1417840" cy="34028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5800" y="3842064"/>
            <a:ext cx="5092936" cy="2330136"/>
          </a:xfrm>
          <a:prstGeom prst="rect">
            <a:avLst/>
          </a:prstGeom>
          <a:solidFill>
            <a:srgbClr val="77777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636820"/>
            <a:ext cx="1417840" cy="34028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432314" y="891045"/>
            <a:ext cx="5092936" cy="2330136"/>
          </a:xfrm>
          <a:prstGeom prst="rect">
            <a:avLst/>
          </a:prstGeom>
          <a:solidFill>
            <a:srgbClr val="77777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3264" y="685800"/>
            <a:ext cx="1417840" cy="34028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413264" y="3842064"/>
            <a:ext cx="5092936" cy="2330136"/>
          </a:xfrm>
          <a:prstGeom prst="rect">
            <a:avLst/>
          </a:prstGeom>
          <a:solidFill>
            <a:srgbClr val="777777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3264" y="3636820"/>
            <a:ext cx="1417840" cy="34028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06915" y="1025602"/>
            <a:ext cx="330307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Plateforme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de marketing automation pour la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gestion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d'évènement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Scénarisation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</a:t>
            </a:r>
            <a:r>
              <a:rPr lang="en-US" sz="1400" spc="-21" dirty="0" smtClean="0">
                <a:solidFill>
                  <a:srgbClr val="FFFFFF"/>
                </a:solidFill>
                <a:latin typeface="Anonymous Pro"/>
              </a:rPr>
              <a:t> de communication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Formulaire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d’inscription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Analyse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des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données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Possibilité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de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commandes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d’outils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de communication (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affiches,etc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88844" y="1365977"/>
            <a:ext cx="1804083" cy="580198"/>
            <a:chOff x="0" y="57149"/>
            <a:chExt cx="3608166" cy="116039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7149"/>
              <a:ext cx="3608166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3"/>
                </a:lnSpc>
              </a:pPr>
              <a:r>
                <a:rPr lang="en-US" sz="2133">
                  <a:solidFill>
                    <a:srgbClr val="FFFFFF"/>
                  </a:solidFill>
                  <a:latin typeface="Bicubik Bold"/>
                </a:rPr>
                <a:t>PRODUIT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4122"/>
              <a:ext cx="3608166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endParaRPr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21861" y="984948"/>
            <a:ext cx="315906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200" spc="-21" dirty="0">
                <a:solidFill>
                  <a:srgbClr val="FFFFFF"/>
                </a:solidFill>
                <a:latin typeface="Anonymous Pro"/>
              </a:rPr>
              <a:t>Budget € </a:t>
            </a:r>
            <a:r>
              <a:rPr lang="en-US" sz="1200" spc="-21" dirty="0" smtClean="0">
                <a:solidFill>
                  <a:srgbClr val="FFFFFF"/>
                </a:solidFill>
                <a:latin typeface="Anonymous Pro"/>
              </a:rPr>
              <a:t>HT/</a:t>
            </a:r>
            <a:r>
              <a:rPr lang="en-US" sz="1200" spc="-21" dirty="0" err="1" smtClean="0">
                <a:solidFill>
                  <a:srgbClr val="FFFFFF"/>
                </a:solidFill>
                <a:latin typeface="Anonymous Pro"/>
              </a:rPr>
              <a:t>Nbre</a:t>
            </a:r>
            <a:r>
              <a:rPr lang="en-US" sz="1200" spc="-21" dirty="0" smtClean="0">
                <a:solidFill>
                  <a:srgbClr val="FFFFFF"/>
                </a:solidFill>
                <a:latin typeface="Anonymous Pro"/>
              </a:rPr>
              <a:t> </a:t>
            </a:r>
            <a:r>
              <a:rPr lang="en-US" sz="1200" spc="-21" dirty="0" err="1" smtClean="0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200" spc="-21" dirty="0" smtClean="0">
                <a:solidFill>
                  <a:srgbClr val="FFFFFF"/>
                </a:solidFill>
                <a:latin typeface="Anonymous Pro"/>
              </a:rPr>
              <a:t> (BDD </a:t>
            </a:r>
            <a:r>
              <a:rPr lang="en-US" sz="1200" spc="-21" dirty="0" err="1" smtClean="0">
                <a:solidFill>
                  <a:srgbClr val="FFFFFF"/>
                </a:solidFill>
                <a:latin typeface="Anonymous Pro"/>
              </a:rPr>
              <a:t>téléchargée</a:t>
            </a:r>
            <a:r>
              <a:rPr lang="en-US" sz="1400" spc="-21" dirty="0" smtClean="0">
                <a:solidFill>
                  <a:srgbClr val="FFFFFF"/>
                </a:solidFill>
                <a:latin typeface="Anonymous Pro"/>
              </a:rPr>
              <a:t>)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50 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400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51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100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450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101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200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500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201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300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550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301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1000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</a:t>
            </a:r>
            <a:r>
              <a:rPr lang="en-US" sz="1400" spc="-21" dirty="0" smtClean="0">
                <a:solidFill>
                  <a:srgbClr val="FFFFFF"/>
                </a:solidFill>
                <a:latin typeface="Anonymous Pro"/>
              </a:rPr>
              <a:t>650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smtClean="0">
                <a:solidFill>
                  <a:srgbClr val="FFFFFF"/>
                </a:solidFill>
                <a:latin typeface="Anonymous Pro"/>
              </a:rPr>
              <a:t>1001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2000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800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smtClean="0">
                <a:solidFill>
                  <a:srgbClr val="FFFFFF"/>
                </a:solidFill>
                <a:latin typeface="Anonymous Pro"/>
              </a:rPr>
              <a:t>2001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5000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invités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850</a:t>
            </a:r>
          </a:p>
          <a:p>
            <a:pPr>
              <a:lnSpc>
                <a:spcPts val="1960"/>
              </a:lnSpc>
            </a:pPr>
            <a:endParaRPr lang="en-US" sz="1400" spc="-21" dirty="0">
              <a:solidFill>
                <a:srgbClr val="FFFFFF"/>
              </a:solidFill>
              <a:latin typeface="Anonymous Pr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445070" y="1365977"/>
            <a:ext cx="2238380" cy="1242285"/>
            <a:chOff x="-264376" y="57151"/>
            <a:chExt cx="4150642" cy="248457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7151"/>
              <a:ext cx="3886266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3"/>
                </a:lnSpc>
              </a:pPr>
              <a:r>
                <a:rPr lang="en-US" sz="2133">
                  <a:solidFill>
                    <a:srgbClr val="FFFFFF"/>
                  </a:solidFill>
                  <a:latin typeface="Bicubik Bold"/>
                </a:rPr>
                <a:t>PRIX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64376" y="874597"/>
              <a:ext cx="4150642" cy="1667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20144" lvl="1" indent="-110072">
                <a:lnSpc>
                  <a:spcPts val="1333"/>
                </a:lnSpc>
                <a:buFont typeface="Arial"/>
                <a:buChar char="•"/>
              </a:pPr>
              <a:r>
                <a:rPr lang="en-US" sz="1200" dirty="0">
                  <a:solidFill>
                    <a:srgbClr val="FFFFFF"/>
                  </a:solidFill>
                  <a:latin typeface="Bicubik Bold"/>
                </a:rPr>
                <a:t>OFFRE PARTICULIERS </a:t>
              </a:r>
            </a:p>
            <a:p>
              <a:pPr marL="110072" lvl="1">
                <a:lnSpc>
                  <a:spcPts val="1333"/>
                </a:lnSpc>
              </a:pPr>
              <a:r>
                <a:rPr lang="en-US" sz="1200" dirty="0" err="1" smtClean="0">
                  <a:solidFill>
                    <a:srgbClr val="FFFFFF"/>
                  </a:solidFill>
                  <a:latin typeface="Bicubik Bold"/>
                </a:rPr>
                <a:t>à</a:t>
              </a:r>
              <a:r>
                <a:rPr lang="en-US" sz="1200" dirty="0" smtClean="0">
                  <a:solidFill>
                    <a:srgbClr val="FFFFFF"/>
                  </a:solidFill>
                  <a:latin typeface="Bicubik Bold"/>
                </a:rPr>
                <a:t> 1500 </a:t>
              </a:r>
              <a:r>
                <a:rPr lang="en-US" sz="1200" dirty="0">
                  <a:solidFill>
                    <a:srgbClr val="FFFFFF"/>
                  </a:solidFill>
                  <a:latin typeface="Bicubik Bold"/>
                </a:rPr>
                <a:t>€</a:t>
              </a:r>
            </a:p>
            <a:p>
              <a:pPr>
                <a:lnSpc>
                  <a:spcPts val="1333"/>
                </a:lnSpc>
              </a:pPr>
              <a:endParaRPr lang="en-US" sz="1333" dirty="0">
                <a:solidFill>
                  <a:srgbClr val="FFFFFF"/>
                </a:solidFill>
                <a:latin typeface="Bicubik Bold"/>
              </a:endParaRPr>
            </a:p>
            <a:p>
              <a:pPr marL="220144" lvl="1" indent="-110072">
                <a:lnSpc>
                  <a:spcPts val="1333"/>
                </a:lnSpc>
                <a:buFont typeface="Arial"/>
                <a:buChar char="•"/>
              </a:pPr>
              <a:r>
                <a:rPr lang="en-US" sz="1200" dirty="0" smtClean="0">
                  <a:solidFill>
                    <a:srgbClr val="FFFFFF"/>
                  </a:solidFill>
                  <a:latin typeface="Bicubik Bold"/>
                </a:rPr>
                <a:t>MARCHE </a:t>
              </a:r>
              <a:r>
                <a:rPr lang="en-US" sz="1200" dirty="0">
                  <a:solidFill>
                    <a:srgbClr val="FFFFFF"/>
                  </a:solidFill>
                  <a:latin typeface="Bicubik Bold"/>
                </a:rPr>
                <a:t>B2B</a:t>
              </a:r>
            </a:p>
            <a:p>
              <a:pPr>
                <a:lnSpc>
                  <a:spcPts val="1333"/>
                </a:lnSpc>
              </a:pPr>
              <a:endParaRPr lang="en-US" sz="1333" dirty="0">
                <a:solidFill>
                  <a:srgbClr val="FFFFFF"/>
                </a:solidFill>
                <a:latin typeface="Bicubik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721861" y="4586301"/>
            <a:ext cx="263572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Politique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de distribution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multicanale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 travers le site et la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plateforme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Démarchage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client sur le terrain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Bouche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à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oreille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577258" y="4316997"/>
            <a:ext cx="2382474" cy="580198"/>
            <a:chOff x="0" y="57149"/>
            <a:chExt cx="4764948" cy="116039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7149"/>
              <a:ext cx="4764948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3"/>
                </a:lnSpc>
              </a:pPr>
              <a:r>
                <a:rPr lang="en-US" sz="2133">
                  <a:solidFill>
                    <a:srgbClr val="FFFFFF"/>
                  </a:solidFill>
                  <a:latin typeface="Bicubik Bold"/>
                </a:rPr>
                <a:t>DISTRIBUTION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84122"/>
              <a:ext cx="4764948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604761" y="4586301"/>
            <a:ext cx="248902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Radio</a:t>
            </a: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Site internet et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réseaux</a:t>
            </a: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 </a:t>
            </a:r>
            <a:r>
              <a:rPr lang="en-US" sz="1400" spc="-21" dirty="0" err="1">
                <a:solidFill>
                  <a:srgbClr val="FFFFFF"/>
                </a:solidFill>
                <a:latin typeface="Anonymous Pro"/>
              </a:rPr>
              <a:t>sociaux</a:t>
            </a:r>
            <a:endParaRPr lang="en-US" sz="1400" spc="-21" dirty="0">
              <a:solidFill>
                <a:srgbClr val="FFFFFF"/>
              </a:solidFill>
              <a:latin typeface="Anonymous Pro"/>
            </a:endParaRPr>
          </a:p>
          <a:p>
            <a:pPr marL="231152" lvl="1" indent="-115576">
              <a:lnSpc>
                <a:spcPts val="1960"/>
              </a:lnSpc>
              <a:buFont typeface="Arial"/>
              <a:buChar char="•"/>
            </a:pPr>
            <a:r>
              <a:rPr lang="en-US" sz="1400" spc="-21" dirty="0">
                <a:solidFill>
                  <a:srgbClr val="FFFFFF"/>
                </a:solidFill>
                <a:latin typeface="Anonymous Pro"/>
              </a:rPr>
              <a:t>Webinars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88844" y="4316997"/>
            <a:ext cx="1804083" cy="575436"/>
            <a:chOff x="0" y="57149"/>
            <a:chExt cx="3608166" cy="115087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57149"/>
              <a:ext cx="3608166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3"/>
                </a:lnSpc>
              </a:pPr>
              <a:r>
                <a:rPr lang="en-US" sz="2133">
                  <a:solidFill>
                    <a:srgbClr val="FFFFFF"/>
                  </a:solidFill>
                  <a:latin typeface="Bicubik Bold"/>
                </a:rPr>
                <a:t>PROMOTION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74598"/>
              <a:ext cx="3608166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3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84898" y="178470"/>
            <a:ext cx="3992360" cy="507330"/>
            <a:chOff x="0" y="38100"/>
            <a:chExt cx="7984720" cy="1014661"/>
          </a:xfrm>
        </p:grpSpPr>
        <p:sp>
          <p:nvSpPr>
            <p:cNvPr id="27" name="AutoShape 27"/>
            <p:cNvSpPr/>
            <p:nvPr/>
          </p:nvSpPr>
          <p:spPr>
            <a:xfrm>
              <a:off x="0" y="923240"/>
              <a:ext cx="7984720" cy="129521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7984720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9"/>
                </a:lnSpc>
              </a:pPr>
              <a:r>
                <a:rPr lang="en-US" sz="2066">
                  <a:solidFill>
                    <a:srgbClr val="737373"/>
                  </a:solidFill>
                  <a:latin typeface="Bicubik"/>
                </a:rPr>
                <a:t>VI. MARKETING MIX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855941"/>
            <a:ext cx="505601" cy="5405691"/>
            <a:chOff x="0" y="0"/>
            <a:chExt cx="1011203" cy="10811383"/>
          </a:xfrm>
        </p:grpSpPr>
        <p:sp>
          <p:nvSpPr>
            <p:cNvPr id="30" name="AutoShape 30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18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988844" y="1962690"/>
            <a:ext cx="180408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Bicubik"/>
              </a:rPr>
              <a:t>Sofive Event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000" y="766509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19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11841" y="1185035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ANNEXE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1841" y="2156577"/>
            <a:ext cx="3151594" cy="4951535"/>
            <a:chOff x="0" y="-38100"/>
            <a:chExt cx="6303188" cy="990307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6303188" cy="9233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VII. PLAN D'ACTION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VIII. SEO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IX. CHARTE GRAPHIQUE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X. SOFIVE EVENT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XI. RETRO PLANNING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XII. BUDGET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XIII. MAILING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XIV. DISCOURS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XV. KIT DE PRESSE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46824"/>
              <a:ext cx="63031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5667893"/>
            <a:ext cx="5410200" cy="1056239"/>
            <a:chOff x="0" y="95251"/>
            <a:chExt cx="10820400" cy="2112477"/>
          </a:xfrm>
        </p:grpSpPr>
        <p:sp>
          <p:nvSpPr>
            <p:cNvPr id="3" name="AutoShape 3"/>
            <p:cNvSpPr/>
            <p:nvPr/>
          </p:nvSpPr>
          <p:spPr>
            <a:xfrm>
              <a:off x="0" y="2032209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1"/>
              <a:ext cx="10820400" cy="141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4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0" y="331397"/>
            <a:ext cx="4954994" cy="6399188"/>
            <a:chOff x="0" y="-47625"/>
            <a:chExt cx="9909988" cy="12798374"/>
          </a:xfrm>
        </p:grpSpPr>
        <p:sp>
          <p:nvSpPr>
            <p:cNvPr id="6" name="TextBox 6"/>
            <p:cNvSpPr txBox="1"/>
            <p:nvPr/>
          </p:nvSpPr>
          <p:spPr>
            <a:xfrm>
              <a:off x="1066800" y="-47625"/>
              <a:ext cx="8843188" cy="12798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Après plus de 17 </a:t>
              </a:r>
              <a:r>
                <a:rPr lang="en-US" sz="1400" spc="-42" dirty="0" err="1">
                  <a:solidFill>
                    <a:srgbClr val="737373"/>
                  </a:solidFill>
                  <a:latin typeface="Anonymous Pro"/>
                </a:rPr>
                <a:t>ans</a:t>
              </a: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 sur le </a:t>
              </a:r>
              <a:r>
                <a:rPr lang="en-US" sz="1400" spc="-42" dirty="0" err="1">
                  <a:solidFill>
                    <a:srgbClr val="737373"/>
                  </a:solidFill>
                  <a:latin typeface="Anonymous Pro"/>
                </a:rPr>
                <a:t>marché</a:t>
              </a: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 des </a:t>
              </a:r>
              <a:r>
                <a:rPr lang="en-US" sz="1400" spc="-42" dirty="0" err="1">
                  <a:solidFill>
                    <a:srgbClr val="737373"/>
                  </a:solidFill>
                  <a:latin typeface="Anonymous Pro"/>
                </a:rPr>
                <a:t>plateformes</a:t>
              </a: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 de marketing automation, SOFIVE lance SOFIVE EVENT: </a:t>
              </a:r>
            </a:p>
            <a:p>
              <a:pPr>
                <a:lnSpc>
                  <a:spcPts val="2146"/>
                </a:lnSpc>
              </a:pP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Une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 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plateforme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web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gérant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la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globalité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d'un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événement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.</a:t>
              </a:r>
            </a:p>
            <a:p>
              <a:pPr>
                <a:lnSpc>
                  <a:spcPts val="2146"/>
                </a:lnSpc>
              </a:pP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Le but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ultime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du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produit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est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donc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smtClean="0">
                  <a:solidFill>
                    <a:srgbClr val="737373"/>
                  </a:solidFill>
                  <a:latin typeface="Arimo"/>
                </a:rPr>
                <a:t>que </a:t>
              </a:r>
              <a:r>
                <a:rPr lang="en-US" sz="1533" spc="-45" dirty="0" err="1" smtClean="0">
                  <a:solidFill>
                    <a:srgbClr val="737373"/>
                  </a:solidFill>
                  <a:latin typeface="Arimo"/>
                </a:rPr>
                <a:t>l'utilisateur</a:t>
              </a:r>
              <a:r>
                <a:rPr lang="en-US" sz="1533" spc="-45" dirty="0" smtClean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orchestre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toutes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les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fonctions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clés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de son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évènement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depuis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l’interface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sans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avoir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jongler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entre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différents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outils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.</a:t>
              </a:r>
            </a:p>
            <a:p>
              <a:pPr>
                <a:lnSpc>
                  <a:spcPts val="2146"/>
                </a:lnSpc>
              </a:pP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Au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lancement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, nous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proposons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deux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offres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:</a:t>
              </a:r>
            </a:p>
            <a:p>
              <a:pPr>
                <a:lnSpc>
                  <a:spcPts val="2146"/>
                </a:lnSpc>
              </a:pPr>
              <a:endParaRPr lang="en-US" sz="1533" spc="-45" dirty="0">
                <a:solidFill>
                  <a:srgbClr val="737373"/>
                </a:solidFill>
                <a:latin typeface="Arimo"/>
              </a:endParaRPr>
            </a:p>
            <a:p>
              <a:pPr marL="253166" lvl="1" indent="-126583">
                <a:lnSpc>
                  <a:spcPts val="2146"/>
                </a:lnSpc>
                <a:buFont typeface="Arial"/>
                <a:buChar char="•"/>
              </a:pP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Une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offre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sur le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marché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des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entreprises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B2B se 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déclinant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de la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manière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rimo"/>
                </a:rPr>
                <a:t>suivante</a:t>
              </a:r>
              <a:r>
                <a:rPr lang="en-US" sz="1533" spc="-45" dirty="0">
                  <a:solidFill>
                    <a:srgbClr val="737373"/>
                  </a:solidFill>
                  <a:latin typeface="Arimo"/>
                </a:rPr>
                <a:t>:</a:t>
              </a:r>
            </a:p>
            <a:p>
              <a:pPr>
                <a:lnSpc>
                  <a:spcPts val="2146"/>
                </a:lnSpc>
              </a:pPr>
              <a:endParaRPr lang="en-US" sz="1533" spc="-45" dirty="0">
                <a:solidFill>
                  <a:srgbClr val="737373"/>
                </a:solidFill>
                <a:latin typeface="Arimo"/>
              </a:endParaRP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50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400 €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51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100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450 €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101 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200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500 €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201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300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550 €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301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1 000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650 €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1 001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2 000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800 € HT</a:t>
              </a:r>
            </a:p>
            <a:p>
              <a:pPr marL="506332" lvl="2" indent="-168777">
                <a:lnSpc>
                  <a:spcPts val="2146"/>
                </a:lnSpc>
                <a:buFont typeface="Arial"/>
                <a:buChar char="⚬"/>
              </a:pP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De 2 001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5 000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invités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850 € HT</a:t>
              </a:r>
            </a:p>
            <a:p>
              <a:pPr>
                <a:lnSpc>
                  <a:spcPts val="2146"/>
                </a:lnSpc>
              </a:pPr>
              <a:endParaRPr lang="en-US" sz="1533" spc="-45" dirty="0">
                <a:solidFill>
                  <a:srgbClr val="737373"/>
                </a:solidFill>
                <a:latin typeface="Anonymous Pro"/>
              </a:endParaRPr>
            </a:p>
            <a:p>
              <a:pPr marL="253166" lvl="1" indent="-126583">
                <a:lnSpc>
                  <a:spcPts val="2146"/>
                </a:lnSpc>
                <a:buFont typeface="Arial"/>
                <a:buChar char="•"/>
              </a:pP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Une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offre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pour les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particuliers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533" spc="-45" dirty="0" err="1">
                  <a:solidFill>
                    <a:srgbClr val="737373"/>
                  </a:solidFill>
                  <a:latin typeface="Anonymous Pro"/>
                </a:rPr>
                <a:t>à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 </a:t>
              </a:r>
              <a:r>
                <a:rPr lang="en-US" sz="1533" spc="-45" dirty="0" smtClean="0">
                  <a:solidFill>
                    <a:srgbClr val="737373"/>
                  </a:solidFill>
                  <a:latin typeface="Anonymous Pro"/>
                </a:rPr>
                <a:t>1500</a:t>
              </a:r>
              <a:r>
                <a:rPr lang="en-US" sz="1533" spc="-45" dirty="0">
                  <a:solidFill>
                    <a:srgbClr val="737373"/>
                  </a:solidFill>
                  <a:latin typeface="Anonymous Pro"/>
                </a:rPr>
                <a:t>€.</a:t>
              </a:r>
            </a:p>
            <a:p>
              <a:pPr>
                <a:lnSpc>
                  <a:spcPts val="2146"/>
                </a:lnSpc>
              </a:pPr>
              <a:endParaRPr lang="en-US" sz="1533" spc="-45" dirty="0">
                <a:solidFill>
                  <a:srgbClr val="737373"/>
                </a:solidFill>
                <a:latin typeface="Anonymous Pro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533" spc="-45" dirty="0">
                <a:solidFill>
                  <a:srgbClr val="737373"/>
                </a:solidFill>
                <a:latin typeface="Anonymous Pro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533" spc="-45" dirty="0">
                <a:solidFill>
                  <a:srgbClr val="737373"/>
                </a:solidFill>
                <a:latin typeface="Anonymous Pro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533" spc="-45" dirty="0">
                <a:solidFill>
                  <a:srgbClr val="737373"/>
                </a:solidFill>
                <a:latin typeface="Anonymous Pro"/>
              </a:endParaRP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74167" cy="547637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76984" y="-1092591"/>
            <a:ext cx="7939569" cy="85959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32781" r="32781"/>
          <a:stretch>
            <a:fillRect/>
          </a:stretch>
        </p:blipFill>
        <p:spPr>
          <a:xfrm>
            <a:off x="1401026" y="685801"/>
            <a:ext cx="3723118" cy="540561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253400" y="685800"/>
            <a:ext cx="505601" cy="5412037"/>
            <a:chOff x="0" y="0"/>
            <a:chExt cx="1011203" cy="10824075"/>
          </a:xfrm>
        </p:grpSpPr>
        <p:sp>
          <p:nvSpPr>
            <p:cNvPr id="11" name="AutoShape 11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02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86551" y="6810875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53440"/>
            <a:ext cx="12192000" cy="600456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3000" y="87424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20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60739" y="14288"/>
            <a:ext cx="5410200" cy="558245"/>
            <a:chOff x="0" y="28575"/>
            <a:chExt cx="10820400" cy="1116489"/>
          </a:xfrm>
        </p:grpSpPr>
        <p:sp>
          <p:nvSpPr>
            <p:cNvPr id="5" name="AutoShape 5"/>
            <p:cNvSpPr/>
            <p:nvPr/>
          </p:nvSpPr>
          <p:spPr>
            <a:xfrm>
              <a:off x="0" y="969545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108204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41"/>
                </a:lnSpc>
              </a:pPr>
              <a:r>
                <a:rPr lang="en-US" sz="1867">
                  <a:solidFill>
                    <a:srgbClr val="737373"/>
                  </a:solidFill>
                  <a:latin typeface="Bicubik Bold"/>
                </a:rPr>
                <a:t>VII. PLAN D'ACTION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960" y="563361"/>
            <a:ext cx="12004080" cy="62946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3000" y="87424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21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4440" y="86186"/>
            <a:ext cx="5410200" cy="596970"/>
            <a:chOff x="0" y="38100"/>
            <a:chExt cx="10820400" cy="1193940"/>
          </a:xfrm>
        </p:grpSpPr>
        <p:sp>
          <p:nvSpPr>
            <p:cNvPr id="5" name="AutoShape 5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 Bold"/>
                </a:rPr>
                <a:t>TABLEAU DES KPI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" y="373619"/>
            <a:ext cx="5410200" cy="684743"/>
            <a:chOff x="0" y="57151"/>
            <a:chExt cx="10820400" cy="1369486"/>
          </a:xfrm>
        </p:grpSpPr>
        <p:sp>
          <p:nvSpPr>
            <p:cNvPr id="3" name="AutoShape 3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77777"/>
                  </a:solidFill>
                  <a:latin typeface="Bicubik"/>
                </a:rPr>
                <a:t>VIII. SEO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76275" y="701701"/>
            <a:ext cx="19050" cy="2006600"/>
          </a:xfrm>
          <a:prstGeom prst="rect">
            <a:avLst/>
          </a:prstGeom>
          <a:solidFill>
            <a:srgbClr val="777777"/>
          </a:solidFill>
        </p:spPr>
      </p:sp>
      <p:sp>
        <p:nvSpPr>
          <p:cNvPr id="6" name="TextBox 6"/>
          <p:cNvSpPr txBox="1"/>
          <p:nvPr/>
        </p:nvSpPr>
        <p:spPr>
          <a:xfrm>
            <a:off x="433000" y="3217312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22</a:t>
            </a:r>
          </a:p>
        </p:txBody>
      </p:sp>
      <p:sp>
        <p:nvSpPr>
          <p:cNvPr id="7" name="AutoShape 7"/>
          <p:cNvSpPr/>
          <p:nvPr/>
        </p:nvSpPr>
        <p:spPr>
          <a:xfrm>
            <a:off x="676275" y="4100793"/>
            <a:ext cx="19050" cy="2006600"/>
          </a:xfrm>
          <a:prstGeom prst="rect">
            <a:avLst/>
          </a:prstGeom>
          <a:solidFill>
            <a:srgbClr val="777777"/>
          </a:solidFill>
        </p:spPr>
      </p:sp>
      <p:grpSp>
        <p:nvGrpSpPr>
          <p:cNvPr id="8" name="Group 8"/>
          <p:cNvGrpSpPr/>
          <p:nvPr/>
        </p:nvGrpSpPr>
        <p:grpSpPr>
          <a:xfrm>
            <a:off x="1828800" y="1304768"/>
            <a:ext cx="9447534" cy="4729912"/>
            <a:chOff x="0" y="-66675"/>
            <a:chExt cx="18895069" cy="9459824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SUJETS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16047"/>
              <a:ext cx="18895069" cy="2641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Linkedln: Évènements de la société, collaboration</a:t>
              </a:r>
            </a:p>
            <a:p>
              <a:pPr>
                <a:lnSpc>
                  <a:spcPts val="2798"/>
                </a:lnSpc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Facebook: Informations sur le marché de l'automatisation évènementielle</a:t>
              </a:r>
            </a:p>
            <a:p>
              <a:pPr>
                <a:lnSpc>
                  <a:spcPts val="2798"/>
                </a:lnSpc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Twitter: Tendances en marketing digital</a:t>
              </a:r>
            </a:p>
            <a:p>
              <a:pPr>
                <a:lnSpc>
                  <a:spcPts val="1865"/>
                </a:lnSpc>
                <a:spcBef>
                  <a:spcPct val="0"/>
                </a:spcBef>
              </a:pPr>
              <a:endParaRPr lang="en-US" sz="1999" spc="-59">
                <a:solidFill>
                  <a:srgbClr val="777777"/>
                </a:solidFill>
                <a:latin typeface="Anonymous Pro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457631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AUDIT DU SITE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440355"/>
              <a:ext cx="18895069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Recherche les mots clés - Privilégier les mots clés de longue traine - Installer Google Analytics - Optimiser le contenu des pages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92281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RÈGLES RÉDACTIONNELLES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675003"/>
              <a:ext cx="18895069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Le style rédactionnel doit être professionnel - Utilisation du vouvoiement - Ton respectueux -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" y="373619"/>
            <a:ext cx="5410200" cy="684743"/>
            <a:chOff x="0" y="57151"/>
            <a:chExt cx="10820400" cy="1369486"/>
          </a:xfrm>
        </p:grpSpPr>
        <p:sp>
          <p:nvSpPr>
            <p:cNvPr id="3" name="AutoShape 3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77777"/>
                  </a:solidFill>
                  <a:latin typeface="Bicubik"/>
                </a:rPr>
                <a:t>VIII. SEO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76275" y="701701"/>
            <a:ext cx="19050" cy="2006600"/>
          </a:xfrm>
          <a:prstGeom prst="rect">
            <a:avLst/>
          </a:prstGeom>
          <a:solidFill>
            <a:srgbClr val="777777"/>
          </a:solidFill>
        </p:spPr>
      </p:sp>
      <p:sp>
        <p:nvSpPr>
          <p:cNvPr id="6" name="TextBox 6"/>
          <p:cNvSpPr txBox="1"/>
          <p:nvPr/>
        </p:nvSpPr>
        <p:spPr>
          <a:xfrm>
            <a:off x="433000" y="3217312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23</a:t>
            </a:r>
          </a:p>
        </p:txBody>
      </p:sp>
      <p:sp>
        <p:nvSpPr>
          <p:cNvPr id="7" name="AutoShape 7"/>
          <p:cNvSpPr/>
          <p:nvPr/>
        </p:nvSpPr>
        <p:spPr>
          <a:xfrm>
            <a:off x="676275" y="4100793"/>
            <a:ext cx="19050" cy="2006600"/>
          </a:xfrm>
          <a:prstGeom prst="rect">
            <a:avLst/>
          </a:prstGeom>
          <a:solidFill>
            <a:srgbClr val="777777"/>
          </a:solidFill>
        </p:spPr>
      </p:sp>
      <p:grpSp>
        <p:nvGrpSpPr>
          <p:cNvPr id="8" name="Group 8"/>
          <p:cNvGrpSpPr/>
          <p:nvPr/>
        </p:nvGrpSpPr>
        <p:grpSpPr>
          <a:xfrm>
            <a:off x="1828800" y="1807831"/>
            <a:ext cx="9447534" cy="5195269"/>
            <a:chOff x="0" y="-66675"/>
            <a:chExt cx="18895069" cy="10390539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RÈGLES DE BLOGGING ET DE BONNE CONDUITE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06521"/>
              <a:ext cx="18895069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Une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bonne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utilisation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des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réseaux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sociaux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commence par un respect de la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loi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.</a:t>
              </a:r>
            </a:p>
            <a:p>
              <a:pPr>
                <a:lnSpc>
                  <a:spcPts val="2799"/>
                </a:lnSpc>
              </a:pP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Les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commentaires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à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caractères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injurieux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,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diffamatoires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et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racistes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n’y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ont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pas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leur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place.</a:t>
              </a:r>
            </a:p>
            <a:p>
              <a:pPr>
                <a:lnSpc>
                  <a:spcPts val="2799"/>
                </a:lnSpc>
              </a:pPr>
              <a:r>
                <a:rPr lang="en-US" sz="1999" dirty="0">
                  <a:solidFill>
                    <a:srgbClr val="777777"/>
                  </a:solidFill>
                  <a:latin typeface="Anonymous Pro"/>
                </a:rPr>
                <a:t>Pour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une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présence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en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ligne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maitrisée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,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il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 err="1">
                  <a:solidFill>
                    <a:srgbClr val="777777"/>
                  </a:solidFill>
                  <a:latin typeface="Anonymous Pro"/>
                </a:rPr>
                <a:t>faut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 faire </a:t>
              </a:r>
              <a:r>
                <a:rPr lang="en-US" sz="1999" spc="-59" dirty="0" err="1" smtClean="0">
                  <a:solidFill>
                    <a:srgbClr val="777777"/>
                  </a:solidFill>
                  <a:latin typeface="Anonymous Pro"/>
                </a:rPr>
                <a:t>preuve</a:t>
              </a:r>
              <a:r>
                <a:rPr lang="en-US" sz="1999" spc="-59" dirty="0" smtClean="0">
                  <a:solidFill>
                    <a:srgbClr val="777777"/>
                  </a:solidFill>
                  <a:latin typeface="Anonymous Pro"/>
                </a:rPr>
                <a:t> </a:t>
              </a:r>
              <a:r>
                <a:rPr lang="en-US" sz="1999" spc="-59" dirty="0">
                  <a:solidFill>
                    <a:srgbClr val="777777"/>
                  </a:solidFill>
                  <a:latin typeface="Anonymous Pro"/>
                </a:rPr>
                <a:t>de transparence et de politesse.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086428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069150"/>
              <a:ext cx="18895069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622998"/>
              <a:ext cx="18895069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endParaRPr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05718"/>
              <a:ext cx="18895069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264600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24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624538" y="453696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 dirty="0">
                  <a:solidFill>
                    <a:srgbClr val="FFFFFF"/>
                  </a:solidFill>
                  <a:latin typeface="Bicubik Bold"/>
                </a:rPr>
                <a:t>IX. CHARTE </a:t>
              </a:r>
              <a:r>
                <a:rPr lang="en-US" sz="2800" dirty="0" smtClean="0">
                  <a:solidFill>
                    <a:srgbClr val="FFFFFF"/>
                  </a:solidFill>
                  <a:latin typeface="Bicubik Bold"/>
                </a:rPr>
                <a:t>GRAPHIQUE</a:t>
              </a:r>
              <a:endParaRPr lang="en-US" sz="2800" dirty="0">
                <a:solidFill>
                  <a:srgbClr val="FFFFFF"/>
                </a:solidFill>
                <a:latin typeface="Bicubik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9338" y="58271"/>
            <a:ext cx="1445630" cy="144563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49630" y="2494576"/>
            <a:ext cx="1445337" cy="1445337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9393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48141" y="6375401"/>
            <a:ext cx="16483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#f39200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rgb(243,146,0)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7994" y="1666952"/>
            <a:ext cx="16483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#ffffff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rgb(255,255,255)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994" y="4138422"/>
            <a:ext cx="16483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#393938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rgb(57,57,56)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49338" y="4726863"/>
            <a:ext cx="1445337" cy="1445337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535354" y="2494283"/>
            <a:ext cx="1445630" cy="1445630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78787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535354" y="4726863"/>
            <a:ext cx="1445630" cy="1445630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404958" y="4138422"/>
            <a:ext cx="170642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#878787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rgb(135,135,135)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14562" y="6375401"/>
            <a:ext cx="88721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#000000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800">
                <a:solidFill>
                  <a:srgbClr val="FFFFFF"/>
                </a:solidFill>
                <a:latin typeface="Arimo"/>
              </a:rPr>
              <a:t>rgb(0,0,0)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786" y="2149552"/>
            <a:ext cx="2471470" cy="247147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7712" y="3126268"/>
            <a:ext cx="2207617" cy="60546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715351" y="4980840"/>
            <a:ext cx="117233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2"/>
              </a:lnSpc>
            </a:pPr>
            <a:r>
              <a:rPr lang="en-US" sz="2800">
                <a:solidFill>
                  <a:srgbClr val="FFFFFF"/>
                </a:solidFill>
                <a:latin typeface="Bicubik Bold"/>
              </a:rPr>
              <a:t>LOGO</a:t>
            </a:r>
          </a:p>
          <a:p>
            <a:pPr>
              <a:lnSpc>
                <a:spcPts val="2912"/>
              </a:lnSpc>
            </a:pPr>
            <a:endParaRPr lang="en-US" sz="2800">
              <a:solidFill>
                <a:srgbClr val="FFFFFF"/>
              </a:solidFill>
              <a:latin typeface="Bicubik Bold"/>
            </a:endParaRPr>
          </a:p>
        </p:txBody>
      </p:sp>
      <p:sp>
        <p:nvSpPr>
          <p:cNvPr id="27" name="TextBox 27"/>
          <p:cNvSpPr txBox="1"/>
          <p:nvPr/>
        </p:nvSpPr>
        <p:spPr>
          <a:xfrm rot="-5400000">
            <a:off x="-1854166" y="2902307"/>
            <a:ext cx="491271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2"/>
              </a:lnSpc>
            </a:pPr>
            <a:r>
              <a:rPr lang="en-US" sz="2800">
                <a:solidFill>
                  <a:srgbClr val="FFFFFF"/>
                </a:solidFill>
                <a:latin typeface="Bicubik Bold"/>
              </a:rPr>
              <a:t>GAMME SOFIVE EVENT</a:t>
            </a:r>
          </a:p>
          <a:p>
            <a:pPr>
              <a:lnSpc>
                <a:spcPts val="2912"/>
              </a:lnSpc>
            </a:pPr>
            <a:endParaRPr lang="en-US" sz="2800">
              <a:solidFill>
                <a:srgbClr val="FFFFFF"/>
              </a:solidFill>
              <a:latin typeface="Bicubik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000" y="726155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25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8601" y="5265231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X. SOFIVE EVENT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81800" y="5406079"/>
            <a:ext cx="421374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8"/>
              </a:lnSpc>
              <a:spcBef>
                <a:spcPct val="0"/>
              </a:spcBef>
            </a:pPr>
            <a:r>
              <a:rPr lang="en-US" sz="1999" spc="-59" dirty="0">
                <a:solidFill>
                  <a:srgbClr val="777777"/>
                </a:solidFill>
                <a:latin typeface="Anonymous Pro"/>
              </a:rPr>
              <a:t>UNE SOLUTION SIMPLE ET </a:t>
            </a:r>
            <a:r>
              <a:rPr lang="en-US" sz="1999" spc="-59" dirty="0" smtClean="0">
                <a:solidFill>
                  <a:srgbClr val="777777"/>
                </a:solidFill>
                <a:latin typeface="Anonymous Pro"/>
              </a:rPr>
              <a:t>INTUITIVE </a:t>
            </a:r>
            <a:r>
              <a:rPr lang="en-US" sz="1999" spc="-59" dirty="0">
                <a:solidFill>
                  <a:srgbClr val="777777"/>
                </a:solidFill>
                <a:latin typeface="Anonymous Pro"/>
              </a:rPr>
              <a:t>POUR MIEUX GÉRER LES ÉVÈNEMENTS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6176" y="813966"/>
            <a:ext cx="463982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SofiveEvent s’adresse à tous types et tailles d’entreprises internalisant l’organisation de leurs évènements.</a:t>
            </a:r>
          </a:p>
          <a:p>
            <a:pPr>
              <a:lnSpc>
                <a:spcPts val="2239"/>
              </a:lnSpc>
            </a:pPr>
            <a:endParaRPr lang="en-US" sz="1600" spc="181">
              <a:solidFill>
                <a:srgbClr val="777777"/>
              </a:solidFill>
              <a:latin typeface="Anonymous Pro"/>
            </a:endParaRPr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Notre solution intègre les dernières technologies </a:t>
            </a:r>
          </a:p>
          <a:p>
            <a:pPr>
              <a:lnSpc>
                <a:spcPts val="2239"/>
              </a:lnSpc>
            </a:pPr>
            <a:endParaRPr lang="en-US" sz="1600" spc="181">
              <a:solidFill>
                <a:srgbClr val="777777"/>
              </a:solidFill>
              <a:latin typeface="Anonymous Pro"/>
            </a:endParaRPr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Une seule plateforme web pour gérer la globalité de votre événement</a:t>
            </a:r>
          </a:p>
          <a:p>
            <a:pPr>
              <a:lnSpc>
                <a:spcPts val="2239"/>
              </a:lnSpc>
            </a:pPr>
            <a:endParaRPr lang="en-US" sz="1600" spc="181">
              <a:solidFill>
                <a:srgbClr val="777777"/>
              </a:solidFill>
              <a:latin typeface="Anonymous Pro"/>
            </a:endParaRPr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Temps record pour organiser et gérer la communication de l’événement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4172" y="700754"/>
            <a:ext cx="4639825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endParaRPr sz="1200"/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Une communication cross canal personnalisée, planifiée et automatisée</a:t>
            </a:r>
          </a:p>
          <a:p>
            <a:pPr>
              <a:lnSpc>
                <a:spcPts val="2239"/>
              </a:lnSpc>
            </a:pPr>
            <a:endParaRPr lang="en-US" sz="1600" spc="181">
              <a:solidFill>
                <a:srgbClr val="777777"/>
              </a:solidFill>
              <a:latin typeface="Anonymous Pro"/>
            </a:endParaRPr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Tous les contacts sont exploités à bon escient, aucun contact n’est oublié.</a:t>
            </a:r>
          </a:p>
          <a:p>
            <a:pPr>
              <a:lnSpc>
                <a:spcPts val="2239"/>
              </a:lnSpc>
            </a:pPr>
            <a:endParaRPr lang="en-US" sz="1600" spc="181">
              <a:solidFill>
                <a:srgbClr val="777777"/>
              </a:solidFill>
              <a:latin typeface="Anonymous Pro"/>
            </a:endParaRPr>
          </a:p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La plateforme permet de se libérer des contraintes organisationnelles en quelques clics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000" y="726155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26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81800" y="2744258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XI. L'EVENT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9529" y="1298069"/>
            <a:ext cx="731027" cy="8279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529" y="144103"/>
            <a:ext cx="771399" cy="8381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6443" y="3653032"/>
            <a:ext cx="717570" cy="7175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29528" y="2437057"/>
            <a:ext cx="744485" cy="8181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2986" y="4813437"/>
            <a:ext cx="744485" cy="7444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2986" y="5883426"/>
            <a:ext cx="717570" cy="71757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24347" y="525060"/>
            <a:ext cx="377165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Accueil des participants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56610" y="1553177"/>
            <a:ext cx="399219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Discours du dirigeant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6610" y="2677582"/>
            <a:ext cx="399219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Atelier Sofive Event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56610" y="3732220"/>
            <a:ext cx="399219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Déjeuner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56610" y="5026831"/>
            <a:ext cx="399219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Atelier Petit Griffon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56610" y="6093746"/>
            <a:ext cx="399219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73" lvl="1" indent="-132087">
              <a:lnSpc>
                <a:spcPts val="2239"/>
              </a:lnSpc>
              <a:buFont typeface="Arial"/>
              <a:buChar char="•"/>
            </a:pPr>
            <a:r>
              <a:rPr lang="en-US" sz="1600" spc="181">
                <a:solidFill>
                  <a:srgbClr val="777777"/>
                </a:solidFill>
                <a:latin typeface="Anonymous Pro"/>
              </a:rPr>
              <a:t>Remerciements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085" y="962852"/>
            <a:ext cx="5410200" cy="684743"/>
            <a:chOff x="0" y="57151"/>
            <a:chExt cx="10820400" cy="1369486"/>
          </a:xfrm>
        </p:grpSpPr>
        <p:sp>
          <p:nvSpPr>
            <p:cNvPr id="3" name="AutoShape 3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XII. RETRO PLANNING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973" y="2000451"/>
            <a:ext cx="12092027" cy="41717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3000" y="87424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0231" y="-685150"/>
            <a:ext cx="7599957" cy="822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4" name="AutoShape 4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XIII. BUDGET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7" name="AutoShape 7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28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41648" y="1694052"/>
            <a:ext cx="5777122" cy="4098344"/>
            <a:chOff x="0" y="-57150"/>
            <a:chExt cx="11554245" cy="8196688"/>
          </a:xfrm>
        </p:grpSpPr>
        <p:sp>
          <p:nvSpPr>
            <p:cNvPr id="11" name="TextBox 11"/>
            <p:cNvSpPr txBox="1"/>
            <p:nvPr/>
          </p:nvSpPr>
          <p:spPr>
            <a:xfrm>
              <a:off x="6466365" y="7011024"/>
              <a:ext cx="1502618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Publicité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40.5%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09044"/>
              <a:ext cx="2761718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Communication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32.8%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008639" y="-57150"/>
              <a:ext cx="3545606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Lieu de l'évènement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16.6%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822505" y="2289488"/>
              <a:ext cx="1613248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Déjeuner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8.4%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2700" y="5302350"/>
              <a:ext cx="2519014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Animation golf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1.7%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3045347" y="840391"/>
              <a:ext cx="6075167" cy="6075167"/>
              <a:chOff x="0" y="0"/>
              <a:chExt cx="2540000" cy="254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70000" y="0"/>
                <a:ext cx="11260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26088" h="1270000">
                    <a:moveTo>
                      <a:pt x="0" y="0"/>
                    </a:moveTo>
                    <a:cubicBezTo>
                      <a:pt x="473260" y="0"/>
                      <a:pt x="907263" y="263149"/>
                      <a:pt x="1126088" y="68278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270000" y="627234"/>
                <a:ext cx="1280786" cy="706240"/>
              </a:xfrm>
              <a:custGeom>
                <a:avLst/>
                <a:gdLst/>
                <a:ahLst/>
                <a:cxnLst/>
                <a:rect l="l" t="t" r="r" b="b"/>
                <a:pathLst>
                  <a:path w="1280786" h="706240">
                    <a:moveTo>
                      <a:pt x="1095332" y="0"/>
                    </a:moveTo>
                    <a:cubicBezTo>
                      <a:pt x="1220626" y="213512"/>
                      <a:pt x="1280786" y="458989"/>
                      <a:pt x="1268413" y="706240"/>
                    </a:cubicBezTo>
                    <a:lnTo>
                      <a:pt x="0" y="642766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83564" y="1270000"/>
                <a:ext cx="2356436" cy="1376458"/>
              </a:xfrm>
              <a:custGeom>
                <a:avLst/>
                <a:gdLst/>
                <a:ahLst/>
                <a:cxnLst/>
                <a:rect l="l" t="t" r="r" b="b"/>
                <a:pathLst>
                  <a:path w="2356436" h="1376458">
                    <a:moveTo>
                      <a:pt x="2356436" y="0"/>
                    </a:moveTo>
                    <a:cubicBezTo>
                      <a:pt x="2356436" y="569914"/>
                      <a:pt x="1976784" y="1070039"/>
                      <a:pt x="1427850" y="1223248"/>
                    </a:cubicBezTo>
                    <a:cubicBezTo>
                      <a:pt x="878916" y="1376458"/>
                      <a:pt x="295140" y="1145230"/>
                      <a:pt x="0" y="657691"/>
                    </a:cubicBezTo>
                    <a:lnTo>
                      <a:pt x="1086436" y="0"/>
                    </a:lnTo>
                    <a:close/>
                  </a:path>
                </a:pathLst>
              </a:custGeom>
              <a:solidFill>
                <a:srgbClr val="ABABAB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20005" y="1270000"/>
                <a:ext cx="1149995" cy="711168"/>
              </a:xfrm>
              <a:custGeom>
                <a:avLst/>
                <a:gdLst/>
                <a:ahLst/>
                <a:cxnLst/>
                <a:rect l="l" t="t" r="r" b="b"/>
                <a:pathLst>
                  <a:path w="1149995" h="711168">
                    <a:moveTo>
                      <a:pt x="97788" y="711168"/>
                    </a:moveTo>
                    <a:cubicBezTo>
                      <a:pt x="60756" y="656378"/>
                      <a:pt x="28061" y="598779"/>
                      <a:pt x="0" y="538898"/>
                    </a:cubicBezTo>
                    <a:lnTo>
                      <a:pt x="1149995" y="0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-60677" y="0"/>
                <a:ext cx="1330677" cy="1865700"/>
              </a:xfrm>
              <a:custGeom>
                <a:avLst/>
                <a:gdLst/>
                <a:ahLst/>
                <a:cxnLst/>
                <a:rect l="l" t="t" r="r" b="b"/>
                <a:pathLst>
                  <a:path w="1330677" h="1865700">
                    <a:moveTo>
                      <a:pt x="209052" y="1865700"/>
                    </a:moveTo>
                    <a:cubicBezTo>
                      <a:pt x="0" y="1472082"/>
                      <a:pt x="12579" y="997686"/>
                      <a:pt x="242196" y="615699"/>
                    </a:cubicBezTo>
                    <a:cubicBezTo>
                      <a:pt x="471813" y="233713"/>
                      <a:pt x="884862" y="45"/>
                      <a:pt x="1330550" y="0"/>
                    </a:cubicBezTo>
                    <a:lnTo>
                      <a:pt x="1330677" y="1270000"/>
                    </a:lnTo>
                    <a:close/>
                  </a:path>
                </a:pathLst>
              </a:custGeom>
              <a:solidFill>
                <a:srgbClr val="5E5E5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762474" y="4587123"/>
            <a:ext cx="10667052" cy="1154897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4" name="AutoShape 4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29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-1879287" y="3130201"/>
            <a:ext cx="5410201" cy="673800"/>
            <a:chOff x="-2" y="79037"/>
            <a:chExt cx="10820402" cy="1347600"/>
          </a:xfrm>
        </p:grpSpPr>
        <p:sp>
          <p:nvSpPr>
            <p:cNvPr id="8" name="AutoShape 8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2" y="79037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XIII. BUDGET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846" b="1198"/>
          <a:stretch>
            <a:fillRect/>
          </a:stretch>
        </p:blipFill>
        <p:spPr>
          <a:xfrm>
            <a:off x="1739741" y="0"/>
            <a:ext cx="74740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726193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03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3425"/>
            <a:ext cx="5410200" cy="1056239"/>
            <a:chOff x="0" y="95251"/>
            <a:chExt cx="10820400" cy="2112477"/>
          </a:xfrm>
        </p:grpSpPr>
        <p:sp>
          <p:nvSpPr>
            <p:cNvPr id="7" name="AutoShape 7"/>
            <p:cNvSpPr/>
            <p:nvPr/>
          </p:nvSpPr>
          <p:spPr>
            <a:xfrm>
              <a:off x="0" y="2032209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1"/>
              <a:ext cx="10820400" cy="141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47"/>
                </a:lnSpc>
              </a:pPr>
              <a:r>
                <a:rPr lang="en-US" sz="5334">
                  <a:solidFill>
                    <a:srgbClr val="737373"/>
                  </a:solidFill>
                  <a:latin typeface="Bicubik"/>
                </a:rPr>
                <a:t>SOMMAIRE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1" y="1993633"/>
            <a:ext cx="137083" cy="27381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33191" y="2044433"/>
            <a:ext cx="3303994" cy="4464993"/>
            <a:chOff x="0" y="-38100"/>
            <a:chExt cx="6607988" cy="89299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607988" cy="8207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I. MARCHÉ DE L'ÉVÈNEMENTIEL EN FRANCE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II. L'OFFRE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III. LA DEMANDE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IV. SMART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OBJECTIFS STRATEGIQUES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OBJECTIFS OPERATIONNELS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V. S.W.O.T.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VI. MARKETING MIX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73740"/>
              <a:ext cx="66079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2402" y="3766319"/>
            <a:ext cx="5715629" cy="618818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383585" y="1797988"/>
            <a:ext cx="3151594" cy="5681348"/>
            <a:chOff x="0" y="-38100"/>
            <a:chExt cx="6303188" cy="1136269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6303188" cy="10772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endParaRPr sz="1200"/>
            </a:p>
            <a:p>
              <a:pPr>
                <a:lnSpc>
                  <a:spcPts val="1960"/>
                </a:lnSpc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ANNEXE </a:t>
              </a:r>
            </a:p>
            <a:p>
              <a:pPr>
                <a:lnSpc>
                  <a:spcPts val="1960"/>
                </a:lnSpc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VII. PLAN D'ACTION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VIII. CHARTE GRAPHIQUE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IX. SOFIVE EVENT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XI. L'EVENT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XII. RETRO PLANNING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XIII. BUDGET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XIV MAILING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XV. DISCOURS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XVI. KIT DE PRESSE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400" spc="42">
                <a:solidFill>
                  <a:srgbClr val="737373"/>
                </a:solidFill>
                <a:latin typeface="Bicubik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606450"/>
              <a:ext cx="630318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19252" y="6165521"/>
            <a:ext cx="315159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8"/>
              </a:lnSpc>
              <a:spcBef>
                <a:spcPct val="0"/>
              </a:spcBef>
            </a:pPr>
            <a:endParaRPr sz="12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5551" y="1993633"/>
            <a:ext cx="137083" cy="27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30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2212045" y="2929221"/>
            <a:ext cx="5410201" cy="673800"/>
            <a:chOff x="-2" y="79037"/>
            <a:chExt cx="10820402" cy="1347600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2" y="79037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 Bold"/>
                </a:rPr>
                <a:t>XIV. MAILING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2504" t="9143" r="12716" b="10661"/>
          <a:stretch>
            <a:fillRect/>
          </a:stretch>
        </p:blipFill>
        <p:spPr>
          <a:xfrm>
            <a:off x="2907624" y="0"/>
            <a:ext cx="50387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3" name="AutoShape 3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XV. DISCOURS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6" name="AutoShape 6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31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877" y="908010"/>
            <a:ext cx="4676565" cy="506321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3903" y="3172604"/>
            <a:ext cx="5640067" cy="783216"/>
            <a:chOff x="0" y="-66675"/>
            <a:chExt cx="11280134" cy="156643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PRÉSENTATION DU DIRIGEANT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3205941"/>
            <a:ext cx="137083" cy="27381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03903" y="4317844"/>
            <a:ext cx="5640067" cy="783216"/>
            <a:chOff x="0" y="-66675"/>
            <a:chExt cx="11280134" cy="156643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PRÉSENTATION DE L'ENTREPRISE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4351181"/>
            <a:ext cx="137083" cy="27381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103903" y="5463084"/>
            <a:ext cx="5640067" cy="783216"/>
            <a:chOff x="0" y="-66675"/>
            <a:chExt cx="11280134" cy="156643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PRÉSENTATION DE SOFIVE EVENT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r>
                <a:rPr lang="en-US" sz="1999" spc="-59">
                  <a:solidFill>
                    <a:srgbClr val="777777"/>
                  </a:solidFill>
                  <a:latin typeface="Anonymous Pro"/>
                </a:rPr>
                <a:t>Déroulement de la journée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5496421"/>
            <a:ext cx="137083" cy="27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3" name="AutoShape 3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XVI. LE KIT DE PRESSE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6" name="AutoShape 6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32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7777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877" y="908010"/>
            <a:ext cx="4676565" cy="506321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3903" y="2080540"/>
            <a:ext cx="5640067" cy="783216"/>
            <a:chOff x="0" y="-66675"/>
            <a:chExt cx="11280134" cy="156643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LE GROUPE DUPLIPRINT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2113877"/>
            <a:ext cx="137083" cy="27381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03903" y="2798193"/>
            <a:ext cx="5640067" cy="783216"/>
            <a:chOff x="0" y="-66675"/>
            <a:chExt cx="11280134" cy="156643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L'ÉQUIPE SOFIVE EVENT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2853347"/>
            <a:ext cx="137083" cy="27381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103903" y="3515846"/>
            <a:ext cx="5640067" cy="1163988"/>
            <a:chOff x="0" y="-66675"/>
            <a:chExt cx="11280134" cy="232797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66675"/>
              <a:ext cx="11280134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LE COMMUNIQUE DE PRESSE SOFIVE EVENT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43156"/>
              <a:ext cx="11280134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" y="3549183"/>
            <a:ext cx="137083" cy="27381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103903" y="4512794"/>
            <a:ext cx="5640067" cy="783216"/>
            <a:chOff x="0" y="-66675"/>
            <a:chExt cx="11280134" cy="156643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EXEMPLE DU CAS MINI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5717" y="4546131"/>
            <a:ext cx="137083" cy="27381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5717" y="6172200"/>
            <a:ext cx="137083" cy="27381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5717" y="5263784"/>
            <a:ext cx="137083" cy="27381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076883" y="5220230"/>
            <a:ext cx="5640067" cy="1163988"/>
            <a:chOff x="0" y="-66675"/>
            <a:chExt cx="11280134" cy="232797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66675"/>
              <a:ext cx="11280134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LA CHARTE GRAPHIQUE DE SOFIVE EVENT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543156"/>
              <a:ext cx="11280134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03903" y="6138863"/>
            <a:ext cx="5640067" cy="783216"/>
            <a:chOff x="0" y="-66675"/>
            <a:chExt cx="11280134" cy="1566434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66675"/>
              <a:ext cx="11280134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  <a:spcBef>
                  <a:spcPct val="0"/>
                </a:spcBef>
              </a:pPr>
              <a:r>
                <a:rPr lang="en-US" sz="2133" spc="63">
                  <a:solidFill>
                    <a:srgbClr val="777777"/>
                  </a:solidFill>
                  <a:latin typeface="Bicubik"/>
                </a:rPr>
                <a:t>LE PROGRAMME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781612"/>
              <a:ext cx="11280134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8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812800"/>
            <a:ext cx="1081905" cy="10819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4" name="AutoShape 4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33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19191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2920442"/>
            <a:ext cx="1129553" cy="1129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1" y="5028084"/>
            <a:ext cx="1178451" cy="117845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436313" y="2887105"/>
            <a:ext cx="3151594" cy="770794"/>
            <a:chOff x="0" y="-66675"/>
            <a:chExt cx="6303188" cy="15415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63031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  <a:spcBef>
                  <a:spcPct val="0"/>
                </a:spcBef>
              </a:pPr>
              <a:r>
                <a:rPr lang="en-US" sz="2133" spc="64">
                  <a:solidFill>
                    <a:srgbClr val="737373"/>
                  </a:solidFill>
                  <a:latin typeface="Bicubik"/>
                </a:rPr>
                <a:t>TWITTER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9359"/>
              <a:ext cx="63031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01733" y="3217313"/>
            <a:ext cx="320756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2"/>
              </a:lnSpc>
            </a:pPr>
            <a:r>
              <a:rPr lang="en-US" sz="4800">
                <a:solidFill>
                  <a:srgbClr val="737373"/>
                </a:solidFill>
                <a:latin typeface="Bicubik Bold"/>
              </a:rPr>
              <a:t>MERCI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436313" y="811857"/>
            <a:ext cx="3151594" cy="760216"/>
            <a:chOff x="0" y="-66675"/>
            <a:chExt cx="6303188" cy="15204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6303188" cy="769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  <a:spcBef>
                  <a:spcPct val="0"/>
                </a:spcBef>
              </a:pPr>
              <a:r>
                <a:rPr lang="en-US" sz="2133" spc="64">
                  <a:solidFill>
                    <a:srgbClr val="737373"/>
                  </a:solidFill>
                  <a:latin typeface="Bicubik"/>
                </a:rPr>
                <a:t>FACEBOOK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38204"/>
              <a:ext cx="63031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36313" y="4994746"/>
            <a:ext cx="3151594" cy="770794"/>
            <a:chOff x="0" y="-66675"/>
            <a:chExt cx="6303188" cy="154158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6303188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  <a:spcBef>
                  <a:spcPct val="0"/>
                </a:spcBef>
              </a:pPr>
              <a:r>
                <a:rPr lang="en-US" sz="2133" spc="64">
                  <a:solidFill>
                    <a:srgbClr val="737373"/>
                  </a:solidFill>
                  <a:latin typeface="Bicubik"/>
                </a:rPr>
                <a:t>LINKEDLN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59359"/>
              <a:ext cx="63031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3" name="AutoShape 3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04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14376"/>
            <a:ext cx="5410200" cy="1415669"/>
            <a:chOff x="0" y="57151"/>
            <a:chExt cx="10820400" cy="2831337"/>
          </a:xfrm>
        </p:grpSpPr>
        <p:sp>
          <p:nvSpPr>
            <p:cNvPr id="7" name="AutoShape 7"/>
            <p:cNvSpPr/>
            <p:nvPr/>
          </p:nvSpPr>
          <p:spPr>
            <a:xfrm>
              <a:off x="0" y="2712969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1487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I. LE MARCHE DE L'ÉVÈNEMENTIEL EN FRANCE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733" y="3155181"/>
            <a:ext cx="137083" cy="2738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733" y="4364893"/>
            <a:ext cx="137083" cy="27381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62683" y="3121844"/>
            <a:ext cx="3151594" cy="794570"/>
            <a:chOff x="0" y="-66675"/>
            <a:chExt cx="6303188" cy="15891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63031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FRANCE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09506"/>
              <a:ext cx="6303188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>
                  <a:solidFill>
                    <a:srgbClr val="737373"/>
                  </a:solidFill>
                  <a:latin typeface="Anonymous Pro"/>
                </a:rPr>
                <a:t>Pays leader en organisation d'évènements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71737" y="3121844"/>
            <a:ext cx="3151594" cy="1051051"/>
            <a:chOff x="0" y="-66675"/>
            <a:chExt cx="6303188" cy="210210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63031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83%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09506"/>
              <a:ext cx="6303188" cy="1025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>
                  <a:solidFill>
                    <a:srgbClr val="737373"/>
                  </a:solidFill>
                  <a:latin typeface="Anonymous Pro"/>
                </a:rPr>
                <a:t>Nombre d'évènements accueillant moins de 300 participants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71737" y="4331556"/>
            <a:ext cx="3151594" cy="794571"/>
            <a:chOff x="0" y="-66675"/>
            <a:chExt cx="6303188" cy="158914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63031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17 000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09507"/>
              <a:ext cx="6303188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 dirty="0" err="1">
                  <a:solidFill>
                    <a:srgbClr val="737373"/>
                  </a:solidFill>
                  <a:latin typeface="Anonymous Pro"/>
                </a:rPr>
                <a:t>Nombre</a:t>
              </a: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 </a:t>
              </a:r>
              <a:r>
                <a:rPr lang="en-US" sz="1400" spc="-42" dirty="0" err="1">
                  <a:solidFill>
                    <a:srgbClr val="737373"/>
                  </a:solidFill>
                  <a:latin typeface="Anonymous Pro"/>
                </a:rPr>
                <a:t>d'évènements</a:t>
              </a:r>
              <a:r>
                <a:rPr lang="en-US" sz="1400" spc="-42" dirty="0">
                  <a:solidFill>
                    <a:srgbClr val="737373"/>
                  </a:solidFill>
                  <a:latin typeface="Anonymous Pro"/>
                </a:rPr>
                <a:t> par an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6007" y="4353755"/>
            <a:ext cx="137083" cy="2738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6007" y="3155181"/>
            <a:ext cx="137083" cy="2738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733" y="5817673"/>
            <a:ext cx="137083" cy="2738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6007" y="5817673"/>
            <a:ext cx="137083" cy="273819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662683" y="5784335"/>
            <a:ext cx="3151594" cy="794570"/>
            <a:chOff x="0" y="-66675"/>
            <a:chExt cx="6303188" cy="158914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66675"/>
              <a:ext cx="63031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5 A 10%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009506"/>
              <a:ext cx="6303188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>
                  <a:solidFill>
                    <a:srgbClr val="737373"/>
                  </a:solidFill>
                  <a:latin typeface="Anonymous Pro"/>
                </a:rPr>
                <a:t>Hausse des investissements dans le secteur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724491" y="5784335"/>
            <a:ext cx="3418294" cy="1051051"/>
            <a:chOff x="0" y="-66675"/>
            <a:chExt cx="6836588" cy="210210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66675"/>
              <a:ext cx="68365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82% DES PARTICIPANTS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09506"/>
              <a:ext cx="6836588" cy="1025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>
                  <a:solidFill>
                    <a:srgbClr val="737373"/>
                  </a:solidFill>
                  <a:latin typeface="Anonymous Pro"/>
                </a:rPr>
                <a:t>Sont acteurs durant l'évènement et le partage sur les réseaux sociaux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62683" y="4331555"/>
            <a:ext cx="3151594" cy="1051051"/>
            <a:chOff x="0" y="-66675"/>
            <a:chExt cx="6303188" cy="210210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66675"/>
              <a:ext cx="630318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r>
                <a:rPr lang="en-US" sz="2200" spc="56" dirty="0">
                  <a:solidFill>
                    <a:srgbClr val="F29200"/>
                  </a:solidFill>
                  <a:latin typeface="Bicubik"/>
                </a:rPr>
                <a:t>8.2 MILLIARS D'EUROS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09506"/>
              <a:ext cx="6303188" cy="1025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-42">
                  <a:solidFill>
                    <a:srgbClr val="737373"/>
                  </a:solidFill>
                  <a:latin typeface="Anonymous Pro"/>
                </a:rPr>
                <a:t>Montant annuel des retombées économiques du secteur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 rot="-5400000">
            <a:off x="-447892" y="3974313"/>
            <a:ext cx="246200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3"/>
              </a:lnSpc>
            </a:pPr>
            <a:r>
              <a:rPr lang="en-US" sz="667" spc="53">
                <a:solidFill>
                  <a:srgbClr val="737373"/>
                </a:solidFill>
                <a:latin typeface="Anonymous Pro"/>
              </a:rPr>
              <a:t>HTTPS://WWW.NUMEVENT.FR/INFOGRAPHIE-LE-MARCHE-DE-LEVENEMENTIEL-EN-FRANCE/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" y="704850"/>
            <a:ext cx="5410200" cy="596970"/>
            <a:chOff x="0" y="38100"/>
            <a:chExt cx="10820400" cy="1193940"/>
          </a:xfrm>
        </p:grpSpPr>
        <p:sp>
          <p:nvSpPr>
            <p:cNvPr id="3" name="AutoShape 3"/>
            <p:cNvSpPr/>
            <p:nvPr/>
          </p:nvSpPr>
          <p:spPr>
            <a:xfrm>
              <a:off x="0" y="1056521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0820400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r>
                <a:rPr lang="en-US" sz="2133">
                  <a:solidFill>
                    <a:srgbClr val="737373"/>
                  </a:solidFill>
                  <a:latin typeface="Bicubik"/>
                </a:rPr>
                <a:t>GOOGLE TRENDS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76275" y="701701"/>
            <a:ext cx="19050" cy="2006600"/>
          </a:xfrm>
          <a:prstGeom prst="rect">
            <a:avLst/>
          </a:prstGeom>
          <a:solidFill>
            <a:srgbClr val="737373"/>
          </a:solidFill>
        </p:spPr>
      </p:sp>
      <p:sp>
        <p:nvSpPr>
          <p:cNvPr id="6" name="AutoShape 6"/>
          <p:cNvSpPr/>
          <p:nvPr/>
        </p:nvSpPr>
        <p:spPr>
          <a:xfrm>
            <a:off x="676275" y="4100793"/>
            <a:ext cx="19050" cy="2006600"/>
          </a:xfrm>
          <a:prstGeom prst="rect">
            <a:avLst/>
          </a:prstGeom>
          <a:solidFill>
            <a:srgbClr val="737373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9117" y="5833574"/>
            <a:ext cx="137083" cy="273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6883" y="2029522"/>
            <a:ext cx="7534173" cy="40778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3000" y="3217312"/>
            <a:ext cx="50560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8"/>
              </a:lnSpc>
              <a:spcBef>
                <a:spcPct val="0"/>
              </a:spcBef>
            </a:pPr>
            <a:r>
              <a:rPr lang="en-US" sz="1999">
                <a:solidFill>
                  <a:srgbClr val="F29200"/>
                </a:solidFill>
                <a:latin typeface="Anonymous Pro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6022" y="-685150"/>
            <a:ext cx="7599957" cy="822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54485" y="6097837"/>
            <a:ext cx="3341762" cy="324633"/>
            <a:chOff x="0" y="0"/>
            <a:chExt cx="6683524" cy="64926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74167" cy="547637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13140" y="136306"/>
              <a:ext cx="6170384" cy="51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42">
                  <a:solidFill>
                    <a:srgbClr val="737373"/>
                  </a:solidFill>
                  <a:latin typeface="Bicubik"/>
                </a:rPr>
                <a:t>LA CONCURRENCE DIRECTE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II. L'OFFRE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10" name="AutoShape 10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06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390900" y="1804406"/>
            <a:ext cx="4912657" cy="4048963"/>
            <a:chOff x="0" y="0"/>
            <a:chExt cx="9825314" cy="8097927"/>
          </a:xfrm>
        </p:grpSpPr>
        <p:sp>
          <p:nvSpPr>
            <p:cNvPr id="14" name="TextBox 14"/>
            <p:cNvSpPr txBox="1"/>
            <p:nvPr/>
          </p:nvSpPr>
          <p:spPr>
            <a:xfrm>
              <a:off x="7880480" y="572504"/>
              <a:ext cx="1944834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Prezevent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442088" y="6866821"/>
              <a:ext cx="160874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Invit you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72504"/>
              <a:ext cx="1224862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Lyyti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957238" y="0"/>
              <a:ext cx="6578435" cy="6578435"/>
              <a:chOff x="0" y="0"/>
              <a:chExt cx="25400" cy="25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700" y="0"/>
                <a:ext cx="13378" cy="19592"/>
              </a:xfrm>
              <a:custGeom>
                <a:avLst/>
                <a:gdLst/>
                <a:ahLst/>
                <a:cxnLst/>
                <a:rect l="l" t="t" r="r" b="b"/>
                <a:pathLst>
                  <a:path w="13378" h="19592">
                    <a:moveTo>
                      <a:pt x="0" y="0"/>
                    </a:moveTo>
                    <a:cubicBezTo>
                      <a:pt x="4651" y="0"/>
                      <a:pt x="8930" y="2542"/>
                      <a:pt x="11154" y="6627"/>
                    </a:cubicBezTo>
                    <a:cubicBezTo>
                      <a:pt x="13378" y="10712"/>
                      <a:pt x="13191" y="15685"/>
                      <a:pt x="10667" y="19592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398" y="12700"/>
                <a:ext cx="22301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12812">
                    <a:moveTo>
                      <a:pt x="22301" y="6350"/>
                    </a:moveTo>
                    <a:cubicBezTo>
                      <a:pt x="19975" y="10378"/>
                      <a:pt x="15634" y="12812"/>
                      <a:pt x="10985" y="12696"/>
                    </a:cubicBezTo>
                    <a:cubicBezTo>
                      <a:pt x="6335" y="12580"/>
                      <a:pt x="2121" y="9931"/>
                      <a:pt x="0" y="5792"/>
                    </a:cubicBezTo>
                    <a:lnTo>
                      <a:pt x="11302" y="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567" y="0"/>
                <a:ext cx="13267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3267" h="19050">
                    <a:moveTo>
                      <a:pt x="2268" y="19050"/>
                    </a:moveTo>
                    <a:cubicBezTo>
                      <a:pt x="0" y="15121"/>
                      <a:pt x="0" y="10280"/>
                      <a:pt x="2268" y="6351"/>
                    </a:cubicBezTo>
                    <a:cubicBezTo>
                      <a:pt x="4536" y="2421"/>
                      <a:pt x="8729" y="0"/>
                      <a:pt x="13266" y="0"/>
                    </a:cubicBezTo>
                    <a:lnTo>
                      <a:pt x="13267" y="12700"/>
                    </a:lnTo>
                    <a:close/>
                  </a:path>
                </a:pathLst>
              </a:custGeom>
              <a:solidFill>
                <a:srgbClr val="BBBBBB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2700" y="0"/>
                <a:ext cx="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9B9B9B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925750" y="3824151"/>
            <a:ext cx="3729277" cy="1365027"/>
            <a:chOff x="0" y="0"/>
            <a:chExt cx="3022076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F292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24354" y="4251078"/>
            <a:ext cx="1332070" cy="1388158"/>
            <a:chOff x="0" y="0"/>
            <a:chExt cx="2664140" cy="277631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81907" y="3860915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1 à 5 M€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81907" y="4370339"/>
            <a:ext cx="81696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à partir de 490€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81907" y="5162680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2017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7386" y="2855506"/>
            <a:ext cx="686007" cy="686007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029746" y="4936223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1480018" y="3823179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Chiffres d'affaires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0018" y="4506864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Prix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80018" y="5178555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Création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29746" y="4251078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029746" y="5621369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1029746" y="6306515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grpSp>
        <p:nvGrpSpPr>
          <p:cNvPr id="19" name="Group 19"/>
          <p:cNvGrpSpPr/>
          <p:nvPr/>
        </p:nvGrpSpPr>
        <p:grpSpPr>
          <a:xfrm rot="-5400000">
            <a:off x="5487850" y="3824151"/>
            <a:ext cx="3729277" cy="1365027"/>
            <a:chOff x="0" y="0"/>
            <a:chExt cx="3022076" cy="1106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686454" y="4251078"/>
            <a:ext cx="1332070" cy="1388158"/>
            <a:chOff x="0" y="0"/>
            <a:chExt cx="2664140" cy="2776316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6818986" y="3860915"/>
            <a:ext cx="10074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5 à 10 M€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44007" y="4370339"/>
            <a:ext cx="93126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sur demande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44007" y="5162680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2012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9486" y="2855506"/>
            <a:ext cx="686007" cy="686007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 rot="-5400000">
            <a:off x="7053003" y="3824151"/>
            <a:ext cx="3729277" cy="1365027"/>
            <a:chOff x="0" y="0"/>
            <a:chExt cx="3022076" cy="110617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F292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251607" y="4251078"/>
            <a:ext cx="1332070" cy="1388158"/>
            <a:chOff x="0" y="0"/>
            <a:chExt cx="2664140" cy="2776316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8509160" y="3860915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1 à 5 M€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09160" y="4370339"/>
            <a:ext cx="90586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sur demande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09160" y="5162680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2003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4639" y="2855506"/>
            <a:ext cx="686007" cy="686007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9813707" y="4251078"/>
            <a:ext cx="1332070" cy="1388158"/>
            <a:chOff x="0" y="0"/>
            <a:chExt cx="2664140" cy="2776316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10071260" y="3870440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60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071260" y="4500513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$13/mo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071260" y="5172205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1</a:t>
            </a: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36739" y="2855506"/>
            <a:ext cx="686007" cy="6860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9837" y="2917957"/>
            <a:ext cx="561103" cy="56110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71937" y="2917957"/>
            <a:ext cx="561103" cy="56110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37091" y="2917957"/>
            <a:ext cx="561103" cy="56110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9745" y="3852544"/>
            <a:ext cx="150819" cy="15081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9745" y="4536229"/>
            <a:ext cx="150819" cy="15081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9745" y="5207920"/>
            <a:ext cx="150819" cy="150819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9745" y="5855052"/>
            <a:ext cx="150819" cy="150819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5073425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LYTTI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636542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INVIT YOU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99660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PREZEVENT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4366837" y="700088"/>
            <a:ext cx="5410200" cy="558245"/>
            <a:chOff x="0" y="28575"/>
            <a:chExt cx="10820400" cy="1116489"/>
          </a:xfrm>
        </p:grpSpPr>
        <p:sp>
          <p:nvSpPr>
            <p:cNvPr id="58" name="AutoShape 58"/>
            <p:cNvSpPr/>
            <p:nvPr/>
          </p:nvSpPr>
          <p:spPr>
            <a:xfrm>
              <a:off x="0" y="969545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28575"/>
              <a:ext cx="108204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41"/>
                </a:lnSpc>
              </a:pPr>
              <a:r>
                <a:rPr lang="en-US" sz="1867">
                  <a:solidFill>
                    <a:srgbClr val="737373"/>
                  </a:solidFill>
                  <a:latin typeface="Bicubik"/>
                </a:rPr>
                <a:t>COMMENT FONCTIONNENT-ILS?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488449" y="5825687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Nombre de salariés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381907" y="5828538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10 à 49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945024" y="5842115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 10 à 49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509160" y="5842115"/>
            <a:ext cx="81696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600">
                <a:solidFill>
                  <a:srgbClr val="FFFFFF"/>
                </a:solidFill>
                <a:latin typeface="Aileron Regular"/>
              </a:rPr>
              <a:t>1 à 9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65" name="AutoShape 65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07</a:t>
              </a:r>
            </a:p>
          </p:txBody>
        </p:sp>
        <p:sp>
          <p:nvSpPr>
            <p:cNvPr id="67" name="AutoShape 67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925750" y="3824151"/>
            <a:ext cx="3729277" cy="1365027"/>
            <a:chOff x="0" y="0"/>
            <a:chExt cx="3022076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F292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24354" y="4251078"/>
            <a:ext cx="1332070" cy="1388158"/>
            <a:chOff x="0" y="0"/>
            <a:chExt cx="2664140" cy="277631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5534897" y="4570059"/>
            <a:ext cx="561103" cy="83159"/>
            <a:chOff x="0" y="0"/>
            <a:chExt cx="1122207" cy="16631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47386" y="2855506"/>
            <a:ext cx="686007" cy="68600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029746" y="4936223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1480018" y="4506864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Invitation, inscription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0018" y="5178555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Reporting et statistiques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80018" y="5825687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RGPD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29746" y="4251078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1029746" y="5621369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sp>
        <p:nvSpPr>
          <p:cNvPr id="21" name="AutoShape 21"/>
          <p:cNvSpPr/>
          <p:nvPr/>
        </p:nvSpPr>
        <p:spPr>
          <a:xfrm>
            <a:off x="1029746" y="6306515"/>
            <a:ext cx="3099595" cy="17867"/>
          </a:xfrm>
          <a:prstGeom prst="rect">
            <a:avLst/>
          </a:prstGeom>
          <a:solidFill>
            <a:srgbClr val="777777">
              <a:alpha val="19607"/>
            </a:srgbClr>
          </a:solidFill>
        </p:spPr>
      </p:sp>
      <p:grpSp>
        <p:nvGrpSpPr>
          <p:cNvPr id="22" name="Group 22"/>
          <p:cNvGrpSpPr/>
          <p:nvPr/>
        </p:nvGrpSpPr>
        <p:grpSpPr>
          <a:xfrm rot="-5400000">
            <a:off x="5487850" y="3824151"/>
            <a:ext cx="3729277" cy="1365027"/>
            <a:chOff x="0" y="0"/>
            <a:chExt cx="3022076" cy="1106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6686454" y="4251078"/>
            <a:ext cx="1332070" cy="1388158"/>
            <a:chOff x="0" y="0"/>
            <a:chExt cx="2664140" cy="2776316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9486" y="2855506"/>
            <a:ext cx="686007" cy="686007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 rot="-5400000">
            <a:off x="7053003" y="3824151"/>
            <a:ext cx="3729277" cy="1365027"/>
            <a:chOff x="0" y="0"/>
            <a:chExt cx="3022076" cy="110617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23347" cy="1106170"/>
            </a:xfrm>
            <a:custGeom>
              <a:avLst/>
              <a:gdLst/>
              <a:ahLst/>
              <a:cxnLst/>
              <a:rect l="l" t="t" r="r" b="b"/>
              <a:pathLst>
                <a:path w="3023347" h="1106170">
                  <a:moveTo>
                    <a:pt x="2469626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469626" y="0"/>
                  </a:lnTo>
                  <a:cubicBezTo>
                    <a:pt x="2775696" y="0"/>
                    <a:pt x="3023346" y="247650"/>
                    <a:pt x="3023346" y="553720"/>
                  </a:cubicBezTo>
                  <a:cubicBezTo>
                    <a:pt x="3022076" y="858520"/>
                    <a:pt x="2774426" y="1106170"/>
                    <a:pt x="2469626" y="1106170"/>
                  </a:cubicBezTo>
                  <a:close/>
                </a:path>
              </a:pathLst>
            </a:custGeom>
            <a:solidFill>
              <a:srgbClr val="F292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251607" y="4251078"/>
            <a:ext cx="1332070" cy="1388158"/>
            <a:chOff x="0" y="0"/>
            <a:chExt cx="2664140" cy="2776316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4639" y="2855506"/>
            <a:ext cx="686007" cy="686007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9813707" y="4251078"/>
            <a:ext cx="1332070" cy="1388158"/>
            <a:chOff x="0" y="0"/>
            <a:chExt cx="2664140" cy="2776316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0" y="1370291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0" y="2740582"/>
              <a:ext cx="2664140" cy="35734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0071260" y="3870440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60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71260" y="4500513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$13/mo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71260" y="5172205"/>
            <a:ext cx="8169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ileron Regular"/>
              </a:rPr>
              <a:t>1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36739" y="2855506"/>
            <a:ext cx="686007" cy="68600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9837" y="2917957"/>
            <a:ext cx="561103" cy="56110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71937" y="2917957"/>
            <a:ext cx="561103" cy="56110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37091" y="2917957"/>
            <a:ext cx="561103" cy="56110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9745" y="3852544"/>
            <a:ext cx="150819" cy="15081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9745" y="4536229"/>
            <a:ext cx="150819" cy="150819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9745" y="5207920"/>
            <a:ext cx="150819" cy="150819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9745" y="5855052"/>
            <a:ext cx="150819" cy="150819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5073425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LYTTI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636542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INVIT YOU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99660" y="2117725"/>
            <a:ext cx="14339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867">
                <a:solidFill>
                  <a:srgbClr val="737373"/>
                </a:solidFill>
                <a:latin typeface="Aileron Regular Bold"/>
              </a:rPr>
              <a:t>PREZEVENT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480018" y="3823179"/>
            <a:ext cx="264089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>
                <a:solidFill>
                  <a:srgbClr val="737373"/>
                </a:solidFill>
                <a:latin typeface="Aileron Regular"/>
              </a:rPr>
              <a:t>Page web de l'évènement</a:t>
            </a:r>
          </a:p>
        </p:txBody>
      </p:sp>
      <p:grpSp>
        <p:nvGrpSpPr>
          <p:cNvPr id="55" name="Group 55"/>
          <p:cNvGrpSpPr/>
          <p:nvPr/>
        </p:nvGrpSpPr>
        <p:grpSpPr>
          <a:xfrm rot="-10800000">
            <a:off x="5509837" y="3898406"/>
            <a:ext cx="561103" cy="83159"/>
            <a:chOff x="0" y="0"/>
            <a:chExt cx="1122207" cy="166317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61" name="Group 61"/>
          <p:cNvGrpSpPr/>
          <p:nvPr/>
        </p:nvGrpSpPr>
        <p:grpSpPr>
          <a:xfrm rot="-10800000">
            <a:off x="7072955" y="3886374"/>
            <a:ext cx="561103" cy="83159"/>
            <a:chOff x="0" y="0"/>
            <a:chExt cx="1122207" cy="166317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67" name="Group 67"/>
          <p:cNvGrpSpPr/>
          <p:nvPr/>
        </p:nvGrpSpPr>
        <p:grpSpPr>
          <a:xfrm rot="-10800000">
            <a:off x="8637091" y="3886374"/>
            <a:ext cx="561103" cy="83159"/>
            <a:chOff x="0" y="0"/>
            <a:chExt cx="1122207" cy="166317"/>
          </a:xfrm>
        </p:grpSpPr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73" name="Group 73"/>
          <p:cNvGrpSpPr/>
          <p:nvPr/>
        </p:nvGrpSpPr>
        <p:grpSpPr>
          <a:xfrm rot="-10800000">
            <a:off x="7072955" y="4570059"/>
            <a:ext cx="561103" cy="83159"/>
            <a:chOff x="0" y="0"/>
            <a:chExt cx="1122207" cy="166317"/>
          </a:xfrm>
        </p:grpSpPr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79" name="Group 79"/>
          <p:cNvGrpSpPr/>
          <p:nvPr/>
        </p:nvGrpSpPr>
        <p:grpSpPr>
          <a:xfrm rot="-10800000">
            <a:off x="8636073" y="4570059"/>
            <a:ext cx="561103" cy="83159"/>
            <a:chOff x="0" y="0"/>
            <a:chExt cx="1122207" cy="166317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85" name="Group 85"/>
          <p:cNvGrpSpPr/>
          <p:nvPr/>
        </p:nvGrpSpPr>
        <p:grpSpPr>
          <a:xfrm rot="-10800000">
            <a:off x="5534897" y="5241751"/>
            <a:ext cx="561103" cy="83159"/>
            <a:chOff x="0" y="0"/>
            <a:chExt cx="1122207" cy="166317"/>
          </a:xfrm>
        </p:grpSpPr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91" name="Group 91"/>
          <p:cNvGrpSpPr/>
          <p:nvPr/>
        </p:nvGrpSpPr>
        <p:grpSpPr>
          <a:xfrm rot="-10800000">
            <a:off x="7072955" y="5241751"/>
            <a:ext cx="561103" cy="83159"/>
            <a:chOff x="0" y="0"/>
            <a:chExt cx="1122207" cy="166317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97" name="Group 97"/>
          <p:cNvGrpSpPr/>
          <p:nvPr/>
        </p:nvGrpSpPr>
        <p:grpSpPr>
          <a:xfrm rot="-10800000">
            <a:off x="8636073" y="5283330"/>
            <a:ext cx="561103" cy="83159"/>
            <a:chOff x="0" y="0"/>
            <a:chExt cx="1122207" cy="166317"/>
          </a:xfrm>
        </p:grpSpPr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99" name="Picture 9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100" name="Picture 10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101" name="Picture 10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102" name="Picture 10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103" name="Group 103"/>
          <p:cNvGrpSpPr/>
          <p:nvPr/>
        </p:nvGrpSpPr>
        <p:grpSpPr>
          <a:xfrm rot="-10800000">
            <a:off x="5509837" y="5888559"/>
            <a:ext cx="561103" cy="83159"/>
            <a:chOff x="0" y="0"/>
            <a:chExt cx="1122207" cy="166317"/>
          </a:xfrm>
        </p:grpSpPr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105" name="Picture 10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107" name="Picture 10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109" name="Group 109"/>
          <p:cNvGrpSpPr/>
          <p:nvPr/>
        </p:nvGrpSpPr>
        <p:grpSpPr>
          <a:xfrm rot="-10800000">
            <a:off x="7134389" y="5888559"/>
            <a:ext cx="561103" cy="83159"/>
            <a:chOff x="0" y="0"/>
            <a:chExt cx="1122207" cy="166317"/>
          </a:xfrm>
        </p:grpSpPr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111" name="Picture 1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112" name="Picture 1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113" name="Picture 1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115" name="Group 115"/>
          <p:cNvGrpSpPr/>
          <p:nvPr/>
        </p:nvGrpSpPr>
        <p:grpSpPr>
          <a:xfrm rot="-10800000">
            <a:off x="8637091" y="5888882"/>
            <a:ext cx="561103" cy="83159"/>
            <a:chOff x="0" y="0"/>
            <a:chExt cx="1122207" cy="166317"/>
          </a:xfrm>
        </p:grpSpPr>
        <p:pic>
          <p:nvPicPr>
            <p:cNvPr id="116" name="Picture 1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6317" cy="166317"/>
            </a:xfrm>
            <a:prstGeom prst="rect">
              <a:avLst/>
            </a:prstGeom>
          </p:spPr>
        </p:pic>
        <p:pic>
          <p:nvPicPr>
            <p:cNvPr id="117" name="Picture 1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8972" y="0"/>
              <a:ext cx="166317" cy="166317"/>
            </a:xfrm>
            <a:prstGeom prst="rect">
              <a:avLst/>
            </a:prstGeom>
          </p:spPr>
        </p:pic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945" y="0"/>
              <a:ext cx="166317" cy="166317"/>
            </a:xfrm>
            <a:prstGeom prst="rect">
              <a:avLst/>
            </a:prstGeom>
          </p:spPr>
        </p:pic>
        <p:pic>
          <p:nvPicPr>
            <p:cNvPr id="119" name="Picture 1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6917" y="0"/>
              <a:ext cx="166317" cy="166317"/>
            </a:xfrm>
            <a:prstGeom prst="rect">
              <a:avLst/>
            </a:prstGeom>
          </p:spPr>
        </p:pic>
        <p:pic>
          <p:nvPicPr>
            <p:cNvPr id="120" name="Picture 1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5890" y="0"/>
              <a:ext cx="166317" cy="166317"/>
            </a:xfrm>
            <a:prstGeom prst="rect">
              <a:avLst/>
            </a:prstGeom>
          </p:spPr>
        </p:pic>
      </p:grpSp>
      <p:grpSp>
        <p:nvGrpSpPr>
          <p:cNvPr id="121" name="Group 121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122" name="AutoShape 122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123" name="TextBox 123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08</a:t>
              </a:r>
            </a:p>
          </p:txBody>
        </p:sp>
        <p:sp>
          <p:nvSpPr>
            <p:cNvPr id="124" name="AutoShape 124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6022" y="-685150"/>
            <a:ext cx="7599957" cy="822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413185" y="6097838"/>
            <a:ext cx="3434007" cy="336928"/>
            <a:chOff x="0" y="0"/>
            <a:chExt cx="6868014" cy="67385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81735" cy="562754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27304" y="160896"/>
              <a:ext cx="6340710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41">
                  <a:solidFill>
                    <a:srgbClr val="737373"/>
                  </a:solidFill>
                  <a:latin typeface="Bicubik"/>
                </a:rPr>
                <a:t>LA CONCURRENCE INDIRECTE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714376"/>
            <a:ext cx="5410200" cy="684743"/>
            <a:chOff x="0" y="57151"/>
            <a:chExt cx="10820400" cy="1369486"/>
          </a:xfrm>
        </p:grpSpPr>
        <p:sp>
          <p:nvSpPr>
            <p:cNvPr id="7" name="AutoShape 7"/>
            <p:cNvSpPr/>
            <p:nvPr/>
          </p:nvSpPr>
          <p:spPr>
            <a:xfrm>
              <a:off x="0" y="1251118"/>
              <a:ext cx="10820400" cy="175519"/>
            </a:xfrm>
            <a:prstGeom prst="rect">
              <a:avLst/>
            </a:prstGeom>
            <a:solidFill>
              <a:srgbClr val="F29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1"/>
              <a:ext cx="10820400" cy="74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2"/>
                </a:lnSpc>
              </a:pPr>
              <a:r>
                <a:rPr lang="en-US" sz="2800">
                  <a:solidFill>
                    <a:srgbClr val="737373"/>
                  </a:solidFill>
                  <a:latin typeface="Bicubik"/>
                </a:rPr>
                <a:t>II. L'OFFRE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53400" y="685801"/>
            <a:ext cx="505601" cy="5405691"/>
            <a:chOff x="0" y="0"/>
            <a:chExt cx="1011203" cy="10811383"/>
          </a:xfrm>
        </p:grpSpPr>
        <p:sp>
          <p:nvSpPr>
            <p:cNvPr id="10" name="AutoShape 10"/>
            <p:cNvSpPr/>
            <p:nvPr/>
          </p:nvSpPr>
          <p:spPr>
            <a:xfrm>
              <a:off x="486551" y="0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050268"/>
              <a:ext cx="1011203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29200"/>
                  </a:solidFill>
                  <a:latin typeface="Anonymous Pro Bold"/>
                </a:rPr>
                <a:t>09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86551" y="6798183"/>
              <a:ext cx="38100" cy="4013200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04808" y="1999589"/>
            <a:ext cx="4364947" cy="3732816"/>
            <a:chOff x="0" y="0"/>
            <a:chExt cx="8729894" cy="7465631"/>
          </a:xfrm>
        </p:grpSpPr>
        <p:sp>
          <p:nvSpPr>
            <p:cNvPr id="14" name="TextBox 14"/>
            <p:cNvSpPr txBox="1"/>
            <p:nvPr/>
          </p:nvSpPr>
          <p:spPr>
            <a:xfrm>
              <a:off x="7288478" y="524336"/>
              <a:ext cx="1441416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Eventtia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34380" y="6337117"/>
              <a:ext cx="1796176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Eventbrite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24336"/>
              <a:ext cx="1152908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Autres</a:t>
              </a:r>
            </a:p>
            <a:p>
              <a:pPr algn="ctr">
                <a:lnSpc>
                  <a:spcPts val="2198"/>
                </a:lnSpc>
              </a:pPr>
              <a:r>
                <a:rPr lang="en-US" sz="1570">
                  <a:solidFill>
                    <a:srgbClr val="F9FCFF"/>
                  </a:solidFill>
                  <a:latin typeface="Arimo"/>
                </a:rPr>
                <a:t>33.3%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894882" y="0"/>
              <a:ext cx="6075167" cy="6075167"/>
              <a:chOff x="0" y="0"/>
              <a:chExt cx="2540000" cy="254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70000" y="0"/>
                <a:ext cx="1337786" cy="1959176"/>
              </a:xfrm>
              <a:custGeom>
                <a:avLst/>
                <a:gdLst/>
                <a:ahLst/>
                <a:cxnLst/>
                <a:rect l="l" t="t" r="r" b="b"/>
                <a:pathLst>
                  <a:path w="1337786" h="1959176">
                    <a:moveTo>
                      <a:pt x="0" y="0"/>
                    </a:moveTo>
                    <a:lnTo>
                      <a:pt x="0" y="0"/>
                    </a:lnTo>
                    <a:cubicBezTo>
                      <a:pt x="465090" y="0"/>
                      <a:pt x="892978" y="254225"/>
                      <a:pt x="1115382" y="662692"/>
                    </a:cubicBezTo>
                    <a:cubicBezTo>
                      <a:pt x="1337786" y="1071159"/>
                      <a:pt x="1319126" y="1568522"/>
                      <a:pt x="1066741" y="195917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39785" y="1270000"/>
                <a:ext cx="2230067" cy="1281229"/>
              </a:xfrm>
              <a:custGeom>
                <a:avLst/>
                <a:gdLst/>
                <a:ahLst/>
                <a:cxnLst/>
                <a:rect l="l" t="t" r="r" b="b"/>
                <a:pathLst>
                  <a:path w="2230067" h="1281229">
                    <a:moveTo>
                      <a:pt x="2230067" y="635000"/>
                    </a:moveTo>
                    <a:cubicBezTo>
                      <a:pt x="1997522" y="1037779"/>
                      <a:pt x="1563413" y="1281229"/>
                      <a:pt x="1098468" y="1269603"/>
                    </a:cubicBezTo>
                    <a:cubicBezTo>
                      <a:pt x="633524" y="1257977"/>
                      <a:pt x="212124" y="993135"/>
                      <a:pt x="0" y="579237"/>
                    </a:cubicBezTo>
                    <a:lnTo>
                      <a:pt x="1130215" y="0"/>
                    </a:lnTo>
                    <a:close/>
                  </a:path>
                </a:pathLst>
              </a:custGeom>
              <a:solidFill>
                <a:srgbClr val="D4D4D4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56717" y="0"/>
                <a:ext cx="1326717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326717" h="1905000">
                    <a:moveTo>
                      <a:pt x="226865" y="1905000"/>
                    </a:moveTo>
                    <a:cubicBezTo>
                      <a:pt x="12" y="1512080"/>
                      <a:pt x="0" y="1027986"/>
                      <a:pt x="226833" y="635055"/>
                    </a:cubicBezTo>
                    <a:cubicBezTo>
                      <a:pt x="453666" y="242124"/>
                      <a:pt x="872885" y="45"/>
                      <a:pt x="1326590" y="0"/>
                    </a:cubicBezTo>
                    <a:lnTo>
                      <a:pt x="1326717" y="1270000"/>
                    </a:lnTo>
                    <a:close/>
                  </a:path>
                </a:pathLst>
              </a:custGeom>
              <a:solidFill>
                <a:srgbClr val="ABABAB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38383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1084</Words>
  <Application>Microsoft Macintosh PowerPoint</Application>
  <PresentationFormat>Grand écran</PresentationFormat>
  <Paragraphs>363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Aileron Heavy Bold</vt:lpstr>
      <vt:lpstr>Aileron Regular</vt:lpstr>
      <vt:lpstr>Aileron Regular Bold</vt:lpstr>
      <vt:lpstr>Anonymous Pro</vt:lpstr>
      <vt:lpstr>Anonymous Pro Bold</vt:lpstr>
      <vt:lpstr>Arial</vt:lpstr>
      <vt:lpstr>Arimo</vt:lpstr>
      <vt:lpstr>Bicubik</vt:lpstr>
      <vt:lpstr>Bicubik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LEGAIT Terry</dc:creator>
  <cp:lastModifiedBy>LEGAIT Terry</cp:lastModifiedBy>
  <cp:revision>23</cp:revision>
  <cp:lastPrinted>2020-04-21T18:56:43Z</cp:lastPrinted>
  <dcterms:created xsi:type="dcterms:W3CDTF">2020-04-01T12:33:05Z</dcterms:created>
  <dcterms:modified xsi:type="dcterms:W3CDTF">2020-04-30T17:46:23Z</dcterms:modified>
</cp:coreProperties>
</file>